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1"/>
  </p:notesMasterIdLst>
  <p:sldIdLst>
    <p:sldId id="346" r:id="rId2"/>
    <p:sldId id="4648" r:id="rId3"/>
    <p:sldId id="4651" r:id="rId4"/>
    <p:sldId id="2175" r:id="rId5"/>
    <p:sldId id="2176" r:id="rId6"/>
    <p:sldId id="2178" r:id="rId7"/>
    <p:sldId id="398" r:id="rId8"/>
    <p:sldId id="401" r:id="rId9"/>
    <p:sldId id="402" r:id="rId10"/>
    <p:sldId id="403" r:id="rId11"/>
    <p:sldId id="2184" r:id="rId12"/>
    <p:sldId id="2185" r:id="rId13"/>
    <p:sldId id="2186" r:id="rId14"/>
    <p:sldId id="2179" r:id="rId15"/>
    <p:sldId id="2191" r:id="rId16"/>
    <p:sldId id="2194" r:id="rId17"/>
    <p:sldId id="2201" r:id="rId18"/>
    <p:sldId id="2203" r:id="rId19"/>
    <p:sldId id="2187" r:id="rId20"/>
    <p:sldId id="2188" r:id="rId21"/>
    <p:sldId id="2220" r:id="rId22"/>
    <p:sldId id="2221" r:id="rId23"/>
    <p:sldId id="2222" r:id="rId24"/>
    <p:sldId id="2223" r:id="rId25"/>
    <p:sldId id="2177" r:id="rId26"/>
    <p:sldId id="2225" r:id="rId27"/>
    <p:sldId id="2226" r:id="rId28"/>
    <p:sldId id="4654" r:id="rId29"/>
    <p:sldId id="2227" r:id="rId30"/>
    <p:sldId id="2234" r:id="rId31"/>
    <p:sldId id="2235" r:id="rId32"/>
    <p:sldId id="2208" r:id="rId33"/>
    <p:sldId id="2251" r:id="rId34"/>
    <p:sldId id="2256" r:id="rId35"/>
    <p:sldId id="2253" r:id="rId36"/>
    <p:sldId id="2257" r:id="rId37"/>
    <p:sldId id="2258" r:id="rId38"/>
    <p:sldId id="1863" r:id="rId39"/>
    <p:sldId id="4659" r:id="rId40"/>
    <p:sldId id="4666" r:id="rId41"/>
    <p:sldId id="4667" r:id="rId42"/>
    <p:sldId id="1885" r:id="rId43"/>
    <p:sldId id="1887" r:id="rId44"/>
    <p:sldId id="1893" r:id="rId45"/>
    <p:sldId id="1936" r:id="rId46"/>
    <p:sldId id="1898" r:id="rId47"/>
    <p:sldId id="1907" r:id="rId48"/>
    <p:sldId id="1908" r:id="rId49"/>
    <p:sldId id="1917" r:id="rId50"/>
    <p:sldId id="1919" r:id="rId51"/>
    <p:sldId id="1924" r:id="rId52"/>
    <p:sldId id="1926" r:id="rId53"/>
    <p:sldId id="1928" r:id="rId54"/>
    <p:sldId id="1929" r:id="rId55"/>
    <p:sldId id="1930" r:id="rId56"/>
    <p:sldId id="2543" r:id="rId57"/>
    <p:sldId id="4675" r:id="rId58"/>
    <p:sldId id="4677" r:id="rId59"/>
    <p:sldId id="4676" r:id="rId60"/>
    <p:sldId id="4678" r:id="rId61"/>
    <p:sldId id="4679" r:id="rId62"/>
    <p:sldId id="4680" r:id="rId63"/>
    <p:sldId id="4681" r:id="rId64"/>
    <p:sldId id="4701" r:id="rId65"/>
    <p:sldId id="4702" r:id="rId66"/>
    <p:sldId id="2229" r:id="rId67"/>
    <p:sldId id="4684" r:id="rId68"/>
    <p:sldId id="2205" r:id="rId69"/>
    <p:sldId id="2206" r:id="rId70"/>
    <p:sldId id="2189" r:id="rId71"/>
    <p:sldId id="2214" r:id="rId72"/>
    <p:sldId id="2219" r:id="rId73"/>
    <p:sldId id="4685" r:id="rId74"/>
    <p:sldId id="2232" r:id="rId75"/>
    <p:sldId id="4686" r:id="rId76"/>
    <p:sldId id="2215" r:id="rId77"/>
    <p:sldId id="4694" r:id="rId78"/>
    <p:sldId id="2217" r:id="rId79"/>
    <p:sldId id="4687" r:id="rId80"/>
    <p:sldId id="4688" r:id="rId81"/>
    <p:sldId id="4689" r:id="rId82"/>
    <p:sldId id="4690" r:id="rId83"/>
    <p:sldId id="4691" r:id="rId84"/>
    <p:sldId id="4693" r:id="rId85"/>
    <p:sldId id="4692" r:id="rId86"/>
    <p:sldId id="4695" r:id="rId87"/>
    <p:sldId id="4696" r:id="rId88"/>
    <p:sldId id="4697" r:id="rId89"/>
    <p:sldId id="4698" r:id="rId90"/>
    <p:sldId id="4699" r:id="rId91"/>
    <p:sldId id="4700" r:id="rId92"/>
    <p:sldId id="4682" r:id="rId93"/>
    <p:sldId id="1773" r:id="rId94"/>
    <p:sldId id="1772" r:id="rId95"/>
    <p:sldId id="1775" r:id="rId96"/>
    <p:sldId id="1776" r:id="rId97"/>
    <p:sldId id="1777" r:id="rId98"/>
    <p:sldId id="1780" r:id="rId99"/>
    <p:sldId id="1781" r:id="rId100"/>
    <p:sldId id="4674" r:id="rId101"/>
    <p:sldId id="4646" r:id="rId102"/>
    <p:sldId id="1778" r:id="rId103"/>
    <p:sldId id="1779" r:id="rId104"/>
    <p:sldId id="1774" r:id="rId105"/>
    <p:sldId id="1782" r:id="rId106"/>
    <p:sldId id="1783" r:id="rId107"/>
    <p:sldId id="1785" r:id="rId108"/>
    <p:sldId id="1787" r:id="rId109"/>
    <p:sldId id="1786" r:id="rId110"/>
    <p:sldId id="1790" r:id="rId111"/>
    <p:sldId id="1788" r:id="rId112"/>
    <p:sldId id="1789" r:id="rId113"/>
    <p:sldId id="1784" r:id="rId114"/>
    <p:sldId id="1791" r:id="rId115"/>
    <p:sldId id="1792" r:id="rId116"/>
    <p:sldId id="1793" r:id="rId117"/>
    <p:sldId id="1794" r:id="rId118"/>
    <p:sldId id="1797" r:id="rId119"/>
    <p:sldId id="1795" r:id="rId120"/>
    <p:sldId id="1796" r:id="rId121"/>
    <p:sldId id="1798" r:id="rId122"/>
    <p:sldId id="1799" r:id="rId123"/>
    <p:sldId id="1801" r:id="rId124"/>
    <p:sldId id="1800" r:id="rId125"/>
    <p:sldId id="1802" r:id="rId126"/>
    <p:sldId id="1803" r:id="rId127"/>
    <p:sldId id="1804" r:id="rId128"/>
    <p:sldId id="1805" r:id="rId129"/>
    <p:sldId id="1806" r:id="rId130"/>
    <p:sldId id="1807" r:id="rId131"/>
    <p:sldId id="1808" r:id="rId132"/>
    <p:sldId id="1809" r:id="rId133"/>
    <p:sldId id="1810" r:id="rId134"/>
    <p:sldId id="1811" r:id="rId135"/>
    <p:sldId id="1813" r:id="rId136"/>
    <p:sldId id="1812" r:id="rId137"/>
    <p:sldId id="1814" r:id="rId138"/>
    <p:sldId id="1815" r:id="rId139"/>
    <p:sldId id="1827" r:id="rId140"/>
    <p:sldId id="1828" r:id="rId141"/>
    <p:sldId id="4706" r:id="rId142"/>
    <p:sldId id="1951" r:id="rId143"/>
    <p:sldId id="2014" r:id="rId144"/>
    <p:sldId id="2015" r:id="rId145"/>
    <p:sldId id="1952" r:id="rId146"/>
    <p:sldId id="4703" r:id="rId147"/>
    <p:sldId id="4704" r:id="rId148"/>
    <p:sldId id="2016" r:id="rId149"/>
    <p:sldId id="2017" r:id="rId150"/>
    <p:sldId id="1945" r:id="rId151"/>
    <p:sldId id="2018" r:id="rId152"/>
    <p:sldId id="2020" r:id="rId153"/>
    <p:sldId id="2019" r:id="rId154"/>
    <p:sldId id="2021" r:id="rId155"/>
    <p:sldId id="2022" r:id="rId156"/>
    <p:sldId id="2023" r:id="rId157"/>
    <p:sldId id="1953" r:id="rId158"/>
    <p:sldId id="1954" r:id="rId159"/>
    <p:sldId id="2024" r:id="rId160"/>
    <p:sldId id="2025" r:id="rId161"/>
    <p:sldId id="2026" r:id="rId162"/>
    <p:sldId id="2027" r:id="rId163"/>
    <p:sldId id="2028" r:id="rId164"/>
    <p:sldId id="2029" r:id="rId165"/>
    <p:sldId id="2030" r:id="rId166"/>
    <p:sldId id="2031" r:id="rId167"/>
    <p:sldId id="2032" r:id="rId168"/>
    <p:sldId id="2033" r:id="rId169"/>
    <p:sldId id="2034" r:id="rId170"/>
    <p:sldId id="2035" r:id="rId171"/>
    <p:sldId id="2036" r:id="rId172"/>
    <p:sldId id="2037" r:id="rId173"/>
    <p:sldId id="2038" r:id="rId174"/>
    <p:sldId id="2041" r:id="rId175"/>
    <p:sldId id="2039" r:id="rId176"/>
    <p:sldId id="2042" r:id="rId177"/>
    <p:sldId id="4705" r:id="rId178"/>
    <p:sldId id="2043" r:id="rId179"/>
    <p:sldId id="2044" r:id="rId180"/>
    <p:sldId id="2045" r:id="rId181"/>
    <p:sldId id="2054" r:id="rId182"/>
    <p:sldId id="2055" r:id="rId183"/>
    <p:sldId id="2056" r:id="rId184"/>
    <p:sldId id="2057" r:id="rId185"/>
    <p:sldId id="2058" r:id="rId186"/>
    <p:sldId id="2046" r:id="rId187"/>
    <p:sldId id="2059" r:id="rId188"/>
    <p:sldId id="2060" r:id="rId189"/>
    <p:sldId id="2061" r:id="rId190"/>
    <p:sldId id="2047" r:id="rId191"/>
    <p:sldId id="2062" r:id="rId192"/>
    <p:sldId id="2048" r:id="rId193"/>
    <p:sldId id="2063" r:id="rId194"/>
    <p:sldId id="2049" r:id="rId195"/>
    <p:sldId id="2064" r:id="rId196"/>
    <p:sldId id="2050" r:id="rId197"/>
    <p:sldId id="2065" r:id="rId198"/>
    <p:sldId id="2066" r:id="rId199"/>
    <p:sldId id="2067" r:id="rId200"/>
    <p:sldId id="2051" r:id="rId201"/>
    <p:sldId id="2068" r:id="rId202"/>
    <p:sldId id="2069" r:id="rId203"/>
    <p:sldId id="2052" r:id="rId204"/>
    <p:sldId id="2070" r:id="rId205"/>
    <p:sldId id="2071" r:id="rId206"/>
    <p:sldId id="2079" r:id="rId207"/>
    <p:sldId id="2053" r:id="rId208"/>
    <p:sldId id="2080" r:id="rId209"/>
    <p:sldId id="2083" r:id="rId210"/>
    <p:sldId id="2072" r:id="rId211"/>
    <p:sldId id="2084" r:id="rId212"/>
    <p:sldId id="2085" r:id="rId213"/>
    <p:sldId id="2073" r:id="rId214"/>
    <p:sldId id="2086" r:id="rId215"/>
    <p:sldId id="2074" r:id="rId216"/>
    <p:sldId id="2087" r:id="rId217"/>
    <p:sldId id="2075" r:id="rId218"/>
    <p:sldId id="2076" r:id="rId219"/>
    <p:sldId id="4305" r:id="rId220"/>
  </p:sldIdLst>
  <p:sldSz cx="12192000" cy="6858000"/>
  <p:notesSz cx="6858000" cy="9144000"/>
  <p:embeddedFontLst>
    <p:embeddedFont>
      <p:font typeface="Calibri" panose="020F0502020204030204" pitchFamily="34" charset="0"/>
      <p:regular r:id="rId222"/>
      <p:bold r:id="rId223"/>
      <p:italic r:id="rId224"/>
      <p:boldItalic r:id="rId225"/>
    </p:embeddedFont>
    <p:embeddedFont>
      <p:font typeface="Consolas" panose="020B0609020204030204" pitchFamily="49" charset="0"/>
      <p:regular r:id="rId226"/>
      <p:bold r:id="rId227"/>
      <p:italic r:id="rId228"/>
      <p:boldItalic r:id="rId229"/>
    </p:embeddedFont>
    <p:embeddedFont>
      <p:font typeface="Mosk Bold 700" panose="02000506000000020004" pitchFamily="2" charset="0"/>
      <p:bold r:id="rId230"/>
    </p:embeddedFont>
    <p:embeddedFont>
      <p:font typeface="강한공군체 Medium" panose="020B0600000101010101" pitchFamily="50" charset="-127"/>
      <p:regular r:id="rId231"/>
    </p:embeddedFont>
    <p:embeddedFont>
      <p:font typeface="맑은 고딕" panose="020B0503020000020004" pitchFamily="50" charset="-127"/>
      <p:regular r:id="rId232"/>
      <p:bold r:id="rId233"/>
    </p:embeddedFont>
    <p:embeddedFont>
      <p:font typeface="바른공군체 Medium" panose="020B0600000101010101" pitchFamily="50" charset="-127"/>
      <p:regular r:id="rId2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E"/>
    <a:srgbClr val="0741E6"/>
    <a:srgbClr val="62362D"/>
    <a:srgbClr val="FBD8D7"/>
    <a:srgbClr val="603432"/>
    <a:srgbClr val="6B34FC"/>
    <a:srgbClr val="E6E7E1"/>
    <a:srgbClr val="F6F5EF"/>
    <a:srgbClr val="FFFFFF"/>
    <a:srgbClr val="007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665" autoAdjust="0"/>
  </p:normalViewPr>
  <p:slideViewPr>
    <p:cSldViewPr snapToGrid="0">
      <p:cViewPr>
        <p:scale>
          <a:sx n="66" d="100"/>
          <a:sy n="66" d="100"/>
        </p:scale>
        <p:origin x="2310" y="9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font" Target="fonts/font5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font" Target="fonts/font6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tableStyles" Target="tableStyles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font" Target="fonts/font7.fntdata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font" Target="fonts/font8.fntdata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font" Target="fonts/font9.fntdata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font" Target="fonts/font4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viewProps" Target="viewProps.xml"/><Relationship Id="rId26" Type="http://schemas.openxmlformats.org/officeDocument/2006/relationships/slide" Target="slides/slide25.xml"/><Relationship Id="rId231" Type="http://schemas.openxmlformats.org/officeDocument/2006/relationships/font" Target="fonts/font10.fntdata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notesMaster" Target="notesMasters/notes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font" Target="fonts/font11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font" Target="fonts/font1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font" Target="fonts/font12.fntdata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font" Target="fonts/font2.fntdata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font" Target="fonts/font3.fntdata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presProps" Target="presProp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02/21/2023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tetz-music-player.netlify.app/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movie-main-page.netlify.app/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ideos/" TargetMode="External"/><Relationship Id="rId2" Type="http://schemas.openxmlformats.org/officeDocument/2006/relationships/hyperlink" Target="https://www.pexels.com/ko-kr/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 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개발자 양성 프로젝트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Mosk Bold 700" panose="02000506000000020004" pitchFamily="2" charset="0"/>
              </a:rPr>
              <a:t>with</a:t>
            </a:r>
            <a:endParaRPr lang="ko-KR" altLang="en-US" sz="54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확인 </a:t>
            </a:r>
            <a:r>
              <a:rPr lang="en-US" altLang="ko-KR" dirty="0">
                <a:solidFill>
                  <a:schemeClr val="accent2"/>
                </a:solidFill>
              </a:rPr>
              <a:t>/ </a:t>
            </a:r>
            <a:r>
              <a:rPr lang="ko-KR" altLang="en-US" dirty="0">
                <a:solidFill>
                  <a:schemeClr val="accent2"/>
                </a:solidFill>
              </a:rPr>
              <a:t>추가 </a:t>
            </a:r>
            <a:r>
              <a:rPr lang="en-US" altLang="ko-KR" dirty="0">
                <a:solidFill>
                  <a:schemeClr val="accent2"/>
                </a:solidFill>
              </a:rPr>
              <a:t>/ </a:t>
            </a:r>
            <a:r>
              <a:rPr lang="ko-KR" altLang="en-US" dirty="0">
                <a:solidFill>
                  <a:schemeClr val="accent2"/>
                </a:solidFill>
              </a:rPr>
              <a:t>이동 </a:t>
            </a:r>
            <a:r>
              <a:rPr lang="en-US" altLang="ko-KR" dirty="0">
                <a:solidFill>
                  <a:schemeClr val="accent2"/>
                </a:solidFill>
              </a:rPr>
              <a:t>/ </a:t>
            </a:r>
            <a:r>
              <a:rPr lang="ko-KR" altLang="en-US" dirty="0">
                <a:solidFill>
                  <a:schemeClr val="accent2"/>
                </a:solidFill>
              </a:rPr>
              <a:t>이름 변경 </a:t>
            </a:r>
            <a:r>
              <a:rPr lang="en-US" altLang="ko-KR" dirty="0">
                <a:solidFill>
                  <a:schemeClr val="accent2"/>
                </a:solidFill>
              </a:rPr>
              <a:t>/ </a:t>
            </a:r>
            <a:r>
              <a:rPr lang="ko-KR" altLang="en-US" dirty="0">
                <a:solidFill>
                  <a:schemeClr val="accent2"/>
                </a:solidFill>
              </a:rPr>
              <a:t>삭제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3C72782-1B9E-CBDE-D929-7A5C3280F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28221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확인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00B050"/>
                </a:solidFill>
              </a:rPr>
              <a:t>git branch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추가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00B050"/>
                </a:solidFill>
              </a:rPr>
              <a:t>git branch </a:t>
            </a:r>
            <a:r>
              <a:rPr lang="ko-KR" altLang="en-US" dirty="0" err="1">
                <a:solidFill>
                  <a:schemeClr val="accent1"/>
                </a:solidFill>
              </a:rPr>
              <a:t>브랜치</a:t>
            </a:r>
            <a:r>
              <a:rPr lang="ko-KR" altLang="en-US" dirty="0">
                <a:solidFill>
                  <a:schemeClr val="accent1"/>
                </a:solidFill>
              </a:rPr>
              <a:t> 이름</a:t>
            </a:r>
            <a:endParaRPr lang="en-US" altLang="ko-KR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/>
              <a:t>이동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00B050"/>
                </a:solidFill>
              </a:rPr>
              <a:t>git switch</a:t>
            </a:r>
            <a:r>
              <a:rPr lang="en-US" altLang="ko-KR" dirty="0">
                <a:solidFill>
                  <a:schemeClr val="accent1"/>
                </a:solidFill>
              </a:rPr>
              <a:t> </a:t>
            </a:r>
            <a:r>
              <a:rPr lang="ko-KR" altLang="en-US" dirty="0" err="1">
                <a:solidFill>
                  <a:schemeClr val="accent1"/>
                </a:solidFill>
              </a:rPr>
              <a:t>브랜치</a:t>
            </a:r>
            <a:r>
              <a:rPr lang="ko-KR" altLang="en-US" dirty="0">
                <a:solidFill>
                  <a:schemeClr val="accent1"/>
                </a:solidFill>
              </a:rPr>
              <a:t> 이름 </a:t>
            </a:r>
            <a:r>
              <a:rPr lang="en-US" altLang="ko-KR" dirty="0">
                <a:solidFill>
                  <a:schemeClr val="accent1"/>
                </a:solidFill>
              </a:rPr>
              <a:t>/ </a:t>
            </a:r>
            <a:r>
              <a:rPr lang="en-US" altLang="ko-KR" dirty="0">
                <a:solidFill>
                  <a:srgbClr val="00B050"/>
                </a:solidFill>
              </a:rPr>
              <a:t>git checkout</a:t>
            </a:r>
            <a:r>
              <a:rPr lang="en-US" altLang="ko-KR" dirty="0">
                <a:solidFill>
                  <a:schemeClr val="accent1"/>
                </a:solidFill>
              </a:rPr>
              <a:t> </a:t>
            </a:r>
            <a:r>
              <a:rPr lang="ko-KR" altLang="en-US" dirty="0" err="1">
                <a:solidFill>
                  <a:schemeClr val="accent1"/>
                </a:solidFill>
              </a:rPr>
              <a:t>브랜치</a:t>
            </a:r>
            <a:r>
              <a:rPr lang="ko-KR" altLang="en-US" dirty="0">
                <a:solidFill>
                  <a:schemeClr val="accent1"/>
                </a:solidFill>
              </a:rPr>
              <a:t> 이름</a:t>
            </a:r>
            <a:endParaRPr lang="en-US" altLang="ko-KR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/>
              <a:t>이름 변경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00B050"/>
                </a:solidFill>
              </a:rPr>
              <a:t>git branch -m</a:t>
            </a:r>
            <a:r>
              <a:rPr lang="en-US" altLang="ko-KR" dirty="0">
                <a:solidFill>
                  <a:schemeClr val="accent1"/>
                </a:solidFill>
              </a:rPr>
              <a:t> </a:t>
            </a:r>
            <a:r>
              <a:rPr lang="ko-KR" altLang="en-US" dirty="0" err="1">
                <a:solidFill>
                  <a:schemeClr val="accent1"/>
                </a:solidFill>
              </a:rPr>
              <a:t>기존브랜치이름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ko-KR" altLang="en-US" dirty="0" err="1">
                <a:solidFill>
                  <a:schemeClr val="accent1"/>
                </a:solidFill>
              </a:rPr>
              <a:t>새로운브랜치이름</a:t>
            </a:r>
            <a:endParaRPr lang="en-US" altLang="ko-KR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/>
              <a:t>삭제</a:t>
            </a:r>
            <a:r>
              <a:rPr lang="en-US" altLang="ko-KR" dirty="0"/>
              <a:t> :</a:t>
            </a:r>
            <a:r>
              <a:rPr lang="en-US" altLang="ko-KR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git branch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-d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ko-KR" altLang="en-US" dirty="0" err="1">
                <a:solidFill>
                  <a:schemeClr val="accent1"/>
                </a:solidFill>
              </a:rPr>
              <a:t>브랜치</a:t>
            </a:r>
            <a:r>
              <a:rPr lang="ko-KR" altLang="en-US" dirty="0">
                <a:solidFill>
                  <a:schemeClr val="accent1"/>
                </a:solidFill>
              </a:rPr>
              <a:t> 이름</a:t>
            </a:r>
            <a:endParaRPr lang="en-US" altLang="ko-KR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만들면서 이동 </a:t>
            </a:r>
            <a:r>
              <a:rPr lang="en-US" altLang="ko-KR" dirty="0">
                <a:solidFill>
                  <a:schemeClr val="accent2"/>
                </a:solidFill>
              </a:rPr>
              <a:t>: git checkout -b </a:t>
            </a:r>
            <a:r>
              <a:rPr lang="ko-KR" altLang="en-US" dirty="0" err="1">
                <a:solidFill>
                  <a:schemeClr val="accent2"/>
                </a:solidFill>
              </a:rPr>
              <a:t>브랜치이름</a:t>
            </a:r>
            <a:endParaRPr lang="en-US" altLang="ko-KR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1617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5D289B-A72E-91C3-9513-6A831A47CFE6}"/>
              </a:ext>
            </a:extLst>
          </p:cNvPr>
          <p:cNvSpPr txBox="1"/>
          <p:nvPr/>
        </p:nvSpPr>
        <p:spPr>
          <a:xfrm>
            <a:off x="698500" y="685443"/>
            <a:ext cx="8280400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RESET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box-sizing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border-box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list-style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AC7C35-DD09-1A2E-90AD-61BC653908C0}"/>
              </a:ext>
            </a:extLst>
          </p:cNvPr>
          <p:cNvSpPr txBox="1"/>
          <p:nvPr/>
        </p:nvSpPr>
        <p:spPr>
          <a:xfrm>
            <a:off x="6261100" y="4114800"/>
            <a:ext cx="2488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_</a:t>
            </a:r>
            <a:r>
              <a:rPr lang="en-US" altLang="ko-KR" sz="3200" dirty="0" err="1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reset.scss</a:t>
            </a:r>
            <a:endParaRPr lang="ko-KR" altLang="en-US" sz="32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043493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B2BFA1-0089-035D-5B1F-60C4E8E2BB86}"/>
              </a:ext>
            </a:extLst>
          </p:cNvPr>
          <p:cNvSpPr txBox="1"/>
          <p:nvPr/>
        </p:nvSpPr>
        <p:spPr>
          <a:xfrm>
            <a:off x="304800" y="197346"/>
            <a:ext cx="95250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FONT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"https://fonts.googleapis.com/css2?family=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Architects+Daughter&amp;family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Fredericka+the+Great&amp;display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=swap"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RESET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"reset"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COMMON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2597B6-21FA-AB88-9405-C159F03091FA}"/>
              </a:ext>
            </a:extLst>
          </p:cNvPr>
          <p:cNvSpPr txBox="1"/>
          <p:nvPr/>
        </p:nvSpPr>
        <p:spPr>
          <a:xfrm>
            <a:off x="7366000" y="2844225"/>
            <a:ext cx="2191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style.scss</a:t>
            </a:r>
            <a:endParaRPr lang="ko-KR" altLang="en-US" sz="32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13260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84790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HEADER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00165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HEADER, </a:t>
            </a:r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로고 역할을 하는 </a:t>
            </a:r>
            <a:r>
              <a:rPr lang="en-US" altLang="ko-KR" dirty="0"/>
              <a:t>H1</a:t>
            </a:r>
          </a:p>
          <a:p>
            <a:r>
              <a:rPr lang="en-US" altLang="ko-KR" dirty="0"/>
              <a:t>GNB(Global Navigation Bar)</a:t>
            </a:r>
          </a:p>
          <a:p>
            <a:pPr lvl="1"/>
            <a:r>
              <a:rPr lang="ko-KR" altLang="en-US" dirty="0"/>
              <a:t>메뉴는 마음대로</a:t>
            </a:r>
            <a:endParaRPr lang="en-US" altLang="ko-KR" dirty="0"/>
          </a:p>
          <a:p>
            <a:pPr lvl="1"/>
            <a:r>
              <a:rPr lang="en-US" altLang="ko-KR" dirty="0"/>
              <a:t>about / team / news / community</a:t>
            </a:r>
          </a:p>
          <a:p>
            <a:r>
              <a:rPr lang="en-US" altLang="ko-KR" dirty="0"/>
              <a:t>SNS </a:t>
            </a:r>
            <a:r>
              <a:rPr lang="ko-KR" altLang="en-US" dirty="0"/>
              <a:t>파트</a:t>
            </a:r>
            <a:endParaRPr lang="en-US" altLang="ko-KR" dirty="0"/>
          </a:p>
          <a:p>
            <a:pPr lvl="1"/>
            <a:r>
              <a:rPr lang="ko-KR" altLang="en-US" dirty="0"/>
              <a:t>여기도 마음대로 </a:t>
            </a:r>
            <a:endParaRPr lang="en-US" altLang="ko-KR" dirty="0"/>
          </a:p>
          <a:p>
            <a:pPr lvl="1"/>
            <a:r>
              <a:rPr lang="en-US" altLang="ko-KR" dirty="0"/>
              <a:t>Search / Mail / Facebook</a:t>
            </a:r>
          </a:p>
          <a:p>
            <a:r>
              <a:rPr lang="ko-KR" altLang="en-US" dirty="0"/>
              <a:t>반응형에 사용할 햄버거 메뉴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309537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E81B2D-113C-DB94-CA3D-29009EA0B14B}"/>
              </a:ext>
            </a:extLst>
          </p:cNvPr>
          <p:cNvSpPr txBox="1"/>
          <p:nvPr/>
        </p:nvSpPr>
        <p:spPr>
          <a:xfrm>
            <a:off x="457200" y="501105"/>
            <a:ext cx="10934700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HEADER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TetzKDT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gnb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ABOUT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TEAM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NEWS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COMMUNITY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sns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fa-search"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"far fa-envelope"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"fab fa-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facebook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-square"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btn_menu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fa-bars"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9808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HEADER,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Header</a:t>
            </a:r>
          </a:p>
          <a:p>
            <a:pPr lvl="1"/>
            <a:r>
              <a:rPr lang="en-US" altLang="ko-KR" dirty="0"/>
              <a:t>Width: 100% / border-bottom: 1px solid #999;</a:t>
            </a:r>
          </a:p>
          <a:p>
            <a:r>
              <a:rPr lang="ko-KR" altLang="en-US" dirty="0"/>
              <a:t>가로로 배치 </a:t>
            </a:r>
            <a:r>
              <a:rPr lang="ko-KR" altLang="en-US" dirty="0" err="1"/>
              <a:t>해야겠죠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각각 아이템을 양끝에 붙여서 균등 배치 </a:t>
            </a:r>
            <a:r>
              <a:rPr lang="en-US" altLang="ko-KR" dirty="0">
                <a:sym typeface="Wingdings" panose="05000000000000000000" pitchFamily="2" charset="2"/>
              </a:rPr>
              <a:t> justify-content: space-between;</a:t>
            </a:r>
          </a:p>
          <a:p>
            <a:pPr lvl="1"/>
            <a:r>
              <a:rPr lang="ko-KR" altLang="en-US" dirty="0"/>
              <a:t>수직 중앙 정렬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align-items: center;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너무 양끝에 붙어 있으니 여백 주기 </a:t>
            </a:r>
            <a:r>
              <a:rPr lang="en-US" altLang="ko-KR" dirty="0">
                <a:sym typeface="Wingdings" panose="05000000000000000000" pitchFamily="2" charset="2"/>
              </a:rPr>
              <a:t> padding : 5vh 5vw;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821987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3B934F-5D7F-3C38-80EC-29329BBA282F}"/>
              </a:ext>
            </a:extLst>
          </p:cNvPr>
          <p:cNvSpPr txBox="1"/>
          <p:nvPr/>
        </p:nvSpPr>
        <p:spPr>
          <a:xfrm>
            <a:off x="711200" y="620048"/>
            <a:ext cx="60960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HEADER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#999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space-between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align-items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862652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HEADER,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버거 메뉴는 반응형에서 보일 요소이므로 </a:t>
            </a:r>
            <a:r>
              <a:rPr lang="en-US" altLang="ko-KR" dirty="0">
                <a:sym typeface="Wingdings" panose="05000000000000000000" pitchFamily="2" charset="2"/>
              </a:rPr>
              <a:t> display: none;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로고 폰트 설정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 font: bold 24px/1 “Architects Daughter”;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color: #555;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F585D-B489-AF1E-E4C4-7C062F72D6EF}"/>
              </a:ext>
            </a:extLst>
          </p:cNvPr>
          <p:cNvSpPr txBox="1"/>
          <p:nvPr/>
        </p:nvSpPr>
        <p:spPr>
          <a:xfrm>
            <a:off x="762000" y="4093194"/>
            <a:ext cx="94742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"Architects Daughter"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#555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1661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84790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GNB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265097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GNB,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역시나 가로 배치 </a:t>
            </a:r>
            <a:r>
              <a:rPr lang="ko-KR" altLang="en-US" dirty="0" err="1">
                <a:sym typeface="Wingdings" panose="05000000000000000000" pitchFamily="2" charset="2"/>
              </a:rPr>
              <a:t>해야겠죠</a:t>
            </a:r>
            <a:r>
              <a:rPr lang="en-US" altLang="ko-KR" dirty="0">
                <a:sym typeface="Wingdings" panose="05000000000000000000" pitchFamily="2" charset="2"/>
              </a:rPr>
              <a:t>?  display: flex;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Li </a:t>
            </a:r>
            <a:r>
              <a:rPr lang="ko-KR" altLang="en-US" dirty="0">
                <a:sym typeface="Wingdings" panose="05000000000000000000" pitchFamily="2" charset="2"/>
              </a:rPr>
              <a:t>태그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각각 여백 주기 </a:t>
            </a:r>
            <a:r>
              <a:rPr lang="en-US" altLang="ko-KR" dirty="0">
                <a:sym typeface="Wingdings" panose="05000000000000000000" pitchFamily="2" charset="2"/>
              </a:rPr>
              <a:t> margin: 0px 20px;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A </a:t>
            </a:r>
            <a:r>
              <a:rPr lang="ko-KR" altLang="en-US" dirty="0">
                <a:sym typeface="Wingdings" panose="05000000000000000000" pitchFamily="2" charset="2"/>
              </a:rPr>
              <a:t>태그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Font: 16px/1 “Architects Daughter”;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Color: #555;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Letter-spacing: 1px;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00536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Merge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090212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3EE8E16-3176-6C13-F07D-920474981591}"/>
              </a:ext>
            </a:extLst>
          </p:cNvPr>
          <p:cNvSpPr txBox="1"/>
          <p:nvPr/>
        </p:nvSpPr>
        <p:spPr>
          <a:xfrm>
            <a:off x="457200" y="591741"/>
            <a:ext cx="6096000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 // 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헤더 코드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#gnb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"Architects Daughter"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#333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354902342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84790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SNS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547151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en-US" altLang="ko-KR" dirty="0"/>
              <a:t>SNS</a:t>
            </a:r>
            <a:r>
              <a:rPr lang="ko-KR" altLang="en-US" dirty="0"/>
              <a:t> 파트 작업하기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Gnb</a:t>
            </a:r>
            <a:r>
              <a:rPr lang="en-US" altLang="ko-KR" dirty="0"/>
              <a:t> </a:t>
            </a:r>
            <a:r>
              <a:rPr lang="ko-KR" altLang="en-US" dirty="0"/>
              <a:t>파트를 참고하여 </a:t>
            </a:r>
            <a:r>
              <a:rPr lang="en-US" altLang="ko-KR" dirty="0"/>
              <a:t>SNS </a:t>
            </a:r>
            <a:r>
              <a:rPr lang="ko-KR" altLang="en-US" dirty="0"/>
              <a:t>파트 구현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1596389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0415DA-AEF6-A05F-EF4F-A60348944EA0}"/>
              </a:ext>
            </a:extLst>
          </p:cNvPr>
          <p:cNvSpPr txBox="1"/>
          <p:nvPr/>
        </p:nvSpPr>
        <p:spPr>
          <a:xfrm>
            <a:off x="660400" y="683234"/>
            <a:ext cx="60960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#333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3200221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99700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Video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Frame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621947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Video Frame, </a:t>
            </a:r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멀티 미디어 컨텐츠의 경우 </a:t>
            </a:r>
            <a:r>
              <a:rPr lang="en-US" altLang="ko-KR" dirty="0">
                <a:sym typeface="Wingdings" panose="05000000000000000000" pitchFamily="2" charset="2"/>
              </a:rPr>
              <a:t>figure </a:t>
            </a:r>
            <a:r>
              <a:rPr lang="ko-KR" altLang="en-US" dirty="0">
                <a:sym typeface="Wingdings" panose="05000000000000000000" pitchFamily="2" charset="2"/>
              </a:rPr>
              <a:t>태그를 사용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Video </a:t>
            </a:r>
            <a:r>
              <a:rPr lang="ko-KR" altLang="en-US" dirty="0">
                <a:sym typeface="Wingdings" panose="05000000000000000000" pitchFamily="2" charset="2"/>
              </a:rPr>
              <a:t>태그로 영상 삽입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속성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 err="1">
                <a:sym typeface="Wingdings" panose="05000000000000000000" pitchFamily="2" charset="2"/>
              </a:rPr>
              <a:t>Autoplay</a:t>
            </a:r>
            <a:r>
              <a:rPr lang="en-US" altLang="ko-KR" dirty="0">
                <a:sym typeface="Wingdings" panose="05000000000000000000" pitchFamily="2" charset="2"/>
              </a:rPr>
              <a:t> : </a:t>
            </a:r>
            <a:r>
              <a:rPr lang="ko-KR" altLang="en-US" dirty="0">
                <a:sym typeface="Wingdings" panose="05000000000000000000" pitchFamily="2" charset="2"/>
              </a:rPr>
              <a:t>자동 재생 여부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Muted : </a:t>
            </a:r>
            <a:r>
              <a:rPr lang="ko-KR" altLang="en-US" dirty="0" err="1">
                <a:sym typeface="Wingdings" panose="05000000000000000000" pitchFamily="2" charset="2"/>
              </a:rPr>
              <a:t>음소거</a:t>
            </a:r>
            <a:r>
              <a:rPr lang="ko-KR" altLang="en-US" dirty="0">
                <a:sym typeface="Wingdings" panose="05000000000000000000" pitchFamily="2" charset="2"/>
              </a:rPr>
              <a:t> 여부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Loop : </a:t>
            </a:r>
            <a:r>
              <a:rPr lang="ko-KR" altLang="en-US" dirty="0">
                <a:sym typeface="Wingdings" panose="05000000000000000000" pitchFamily="2" charset="2"/>
              </a:rPr>
              <a:t>반복 여부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Controls : </a:t>
            </a:r>
            <a:r>
              <a:rPr lang="ko-KR" altLang="en-US" dirty="0">
                <a:sym typeface="Wingdings" panose="05000000000000000000" pitchFamily="2" charset="2"/>
              </a:rPr>
              <a:t>컨트롤 패널 삽입 여부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기본 속성 </a:t>
            </a:r>
            <a:r>
              <a:rPr lang="en-US" altLang="ko-KR" dirty="0">
                <a:sym typeface="Wingdings" panose="05000000000000000000" pitchFamily="2" charset="2"/>
              </a:rPr>
              <a:t>: X)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영상의 경우 </a:t>
            </a:r>
            <a:r>
              <a:rPr lang="en-US" altLang="ko-KR" dirty="0">
                <a:sym typeface="Wingdings" panose="05000000000000000000" pitchFamily="2" charset="2"/>
              </a:rPr>
              <a:t>muted </a:t>
            </a:r>
            <a:r>
              <a:rPr lang="ko-KR" altLang="en-US" dirty="0">
                <a:sym typeface="Wingdings" panose="05000000000000000000" pitchFamily="2" charset="2"/>
              </a:rPr>
              <a:t>속성이 없으면 자동 재생이 안됩니다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8902663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BEFF7B-28E6-EBD3-1082-B942CFDD0055}"/>
              </a:ext>
            </a:extLst>
          </p:cNvPr>
          <p:cNvSpPr txBox="1"/>
          <p:nvPr/>
        </p:nvSpPr>
        <p:spPr>
          <a:xfrm>
            <a:off x="469900" y="619036"/>
            <a:ext cx="94996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BACK VIDEO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"./video/video.mp4"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muted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72960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Video Frame,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Figure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Width: 100%; / height: 100vh;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position: absolute; / top: 0px / left: 0px;</a:t>
            </a:r>
          </a:p>
          <a:p>
            <a:pPr lvl="1"/>
            <a:r>
              <a:rPr lang="en-US" altLang="ko-KR" dirty="0" err="1">
                <a:sym typeface="Wingdings" panose="05000000000000000000" pitchFamily="2" charset="2"/>
              </a:rPr>
              <a:t>Overflow:hidden</a:t>
            </a:r>
            <a:r>
              <a:rPr lang="en-US" altLang="ko-KR" dirty="0">
                <a:sym typeface="Wingdings" panose="05000000000000000000" pitchFamily="2" charset="2"/>
              </a:rPr>
              <a:t>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Z-index: 1;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Video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Width: 100%;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Height: 100%;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Object-fit: cover; (background-size </a:t>
            </a:r>
            <a:r>
              <a:rPr lang="ko-KR" altLang="en-US" dirty="0">
                <a:sym typeface="Wingdings" panose="05000000000000000000" pitchFamily="2" charset="2"/>
              </a:rPr>
              <a:t>와 동일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129819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5E3EB3-8F10-B2CC-727F-EA78B887FC21}"/>
              </a:ext>
            </a:extLst>
          </p:cNvPr>
          <p:cNvSpPr txBox="1"/>
          <p:nvPr/>
        </p:nvSpPr>
        <p:spPr>
          <a:xfrm>
            <a:off x="596900" y="481043"/>
            <a:ext cx="6096000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VIDEO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overflow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object-fit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252378416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Video Frame, </a:t>
            </a:r>
            <a:r>
              <a:rPr lang="en-US" altLang="ko-KR" dirty="0"/>
              <a:t>Text HTML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특정 섹션의 내용이므로 </a:t>
            </a:r>
            <a:r>
              <a:rPr lang="en-US" altLang="ko-KR" dirty="0">
                <a:sym typeface="Wingdings" panose="05000000000000000000" pitchFamily="2" charset="2"/>
              </a:rPr>
              <a:t>article </a:t>
            </a:r>
            <a:r>
              <a:rPr lang="ko-KR" altLang="en-US" dirty="0">
                <a:sym typeface="Wingdings" panose="05000000000000000000" pitchFamily="2" charset="2"/>
              </a:rPr>
              <a:t>사용</a:t>
            </a:r>
            <a:r>
              <a:rPr lang="en-US" altLang="ko-KR" dirty="0">
                <a:sym typeface="Wingdings" panose="05000000000000000000" pitchFamily="2" charset="2"/>
              </a:rPr>
              <a:t>, class  text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P </a:t>
            </a:r>
            <a:r>
              <a:rPr lang="ko-KR" altLang="en-US" dirty="0">
                <a:sym typeface="Wingdings" panose="05000000000000000000" pitchFamily="2" charset="2"/>
              </a:rPr>
              <a:t>태그로 텍스트 삽입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74E45-BAAB-CA33-C38C-A76F8488BECE}"/>
              </a:ext>
            </a:extLst>
          </p:cNvPr>
          <p:cNvSpPr txBox="1"/>
          <p:nvPr/>
        </p:nvSpPr>
        <p:spPr>
          <a:xfrm>
            <a:off x="736600" y="3020536"/>
            <a:ext cx="995680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"./video/video.mp4"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muted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KDT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Team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1st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168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이제 내용을 합쳐야 </a:t>
            </a:r>
            <a:r>
              <a:rPr lang="ko-KR" altLang="en-US" dirty="0" err="1"/>
              <a:t>겠죠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en-US" altLang="ko-KR" dirty="0"/>
              <a:t>Merge </a:t>
            </a:r>
            <a:r>
              <a:rPr lang="ko-KR" altLang="en-US" dirty="0"/>
              <a:t>는 마스터에서 작업을 합니다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git merge </a:t>
            </a:r>
            <a:r>
              <a:rPr lang="en-US" altLang="ko-KR" dirty="0" err="1">
                <a:solidFill>
                  <a:srgbClr val="00B050"/>
                </a:solidFill>
              </a:rPr>
              <a:t>css</a:t>
            </a:r>
            <a:endParaRPr lang="en-US" altLang="ko-KR" dirty="0">
              <a:solidFill>
                <a:srgbClr val="00B050"/>
              </a:solidFill>
            </a:endParaRPr>
          </a:p>
          <a:p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 err="1"/>
              <a:t>브랜치의</a:t>
            </a:r>
            <a:r>
              <a:rPr lang="ko-KR" altLang="en-US" dirty="0"/>
              <a:t> 내용이 </a:t>
            </a:r>
            <a:r>
              <a:rPr lang="en-US" altLang="ko-KR" dirty="0"/>
              <a:t>master </a:t>
            </a:r>
            <a:r>
              <a:rPr lang="ko-KR" altLang="en-US" dirty="0"/>
              <a:t>로 합쳐진 것을 볼 수 있습니다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Git branch</a:t>
            </a:r>
          </a:p>
        </p:txBody>
      </p:sp>
    </p:spTree>
    <p:extLst>
      <p:ext uri="{BB962C8B-B14F-4D97-AF65-F5344CB8AC3E}">
        <p14:creationId xmlns:p14="http://schemas.microsoft.com/office/powerpoint/2010/main" val="48623231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Video Frame, </a:t>
            </a:r>
            <a:r>
              <a:rPr lang="en-US" altLang="ko-KR" dirty="0"/>
              <a:t>Text 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텍스트 영역 설정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Position: absolute;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Left: 6vw; / top: 50%; / translate(0, -50%);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P </a:t>
            </a:r>
            <a:r>
              <a:rPr lang="ko-KR" altLang="en-US" dirty="0">
                <a:sym typeface="Wingdings" panose="05000000000000000000" pitchFamily="2" charset="2"/>
              </a:rPr>
              <a:t>태그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Font: normal 8vw/1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"Fredericka the Great“;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Color: </a:t>
            </a:r>
            <a:r>
              <a:rPr lang="en-US" altLang="ko-KR" dirty="0" err="1">
                <a:sym typeface="Wingdings" panose="05000000000000000000" pitchFamily="2" charset="2"/>
              </a:rPr>
              <a:t>rgb</a:t>
            </a:r>
            <a:r>
              <a:rPr lang="en-US" altLang="ko-KR" dirty="0">
                <a:sym typeface="Wingdings" panose="05000000000000000000" pitchFamily="2" charset="2"/>
              </a:rPr>
              <a:t>(218, 218, 218);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7517450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74340F-8B59-091C-7B0E-5325AD9D00E0}"/>
              </a:ext>
            </a:extLst>
          </p:cNvPr>
          <p:cNvSpPr txBox="1"/>
          <p:nvPr/>
        </p:nvSpPr>
        <p:spPr>
          <a:xfrm>
            <a:off x="635000" y="589340"/>
            <a:ext cx="60960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D7BA7D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.text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45%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"Fredericka the Great"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3943198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Video Frame, </a:t>
            </a:r>
            <a:r>
              <a:rPr lang="en-US" altLang="ko-KR" dirty="0"/>
              <a:t>Text HTML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같은 요소가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ko-KR" altLang="en-US" dirty="0">
                <a:sym typeface="Wingdings" panose="05000000000000000000" pitchFamily="2" charset="2"/>
              </a:rPr>
              <a:t>번 반복</a:t>
            </a:r>
            <a:r>
              <a:rPr lang="en-US" altLang="ko-KR" dirty="0">
                <a:sym typeface="Wingdings" panose="05000000000000000000" pitchFamily="2" charset="2"/>
              </a:rPr>
              <a:t>!?  list </a:t>
            </a:r>
            <a:r>
              <a:rPr lang="ko-KR" altLang="en-US" dirty="0">
                <a:sym typeface="Wingdings" panose="05000000000000000000" pitchFamily="2" charset="2"/>
              </a:rPr>
              <a:t>사용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B27F98-1364-D3A0-277E-BAEF0BC44A55}"/>
              </a:ext>
            </a:extLst>
          </p:cNvPr>
          <p:cNvSpPr txBox="1"/>
          <p:nvPr/>
        </p:nvSpPr>
        <p:spPr>
          <a:xfrm>
            <a:off x="635000" y="2316182"/>
            <a:ext cx="109220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"fa-solid fa-face-laugh-wink"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Codign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with fun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"fa-solid fa-people-group"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Coding with us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23537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Video Frame, </a:t>
            </a:r>
            <a:r>
              <a:rPr lang="en-US" altLang="ko-KR" dirty="0"/>
              <a:t>Text 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 err="1">
                <a:sym typeface="Wingdings" panose="05000000000000000000" pitchFamily="2" charset="2"/>
              </a:rPr>
              <a:t>Ul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가로 배치</a:t>
            </a:r>
            <a:r>
              <a:rPr lang="en-US" altLang="ko-KR" dirty="0">
                <a:sym typeface="Wingdings" panose="05000000000000000000" pitchFamily="2" charset="2"/>
              </a:rPr>
              <a:t>? Display  flex;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Margin-top: 30px;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Li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Margin: 0px 30px;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i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태그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Font-size: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20px / color: </a:t>
            </a:r>
            <a:r>
              <a:rPr lang="en-US" altLang="ko-KR" dirty="0" err="1">
                <a:sym typeface="Wingdings" panose="05000000000000000000" pitchFamily="2" charset="2"/>
              </a:rPr>
              <a:t>rgb</a:t>
            </a:r>
            <a:r>
              <a:rPr lang="en-US" altLang="ko-KR" dirty="0">
                <a:sym typeface="Wingdings" panose="05000000000000000000" pitchFamily="2" charset="2"/>
              </a:rPr>
              <a:t>(218, 218, 218);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Margin-right: 10px;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Strong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Font: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"Architects Daughter"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dirty="0">
                <a:sym typeface="Wingdings" panose="05000000000000000000" pitchFamily="2" charset="2"/>
              </a:rPr>
              <a:t>/ color: </a:t>
            </a:r>
            <a:r>
              <a:rPr lang="en-US" altLang="ko-KR" dirty="0" err="1">
                <a:sym typeface="Wingdings" panose="05000000000000000000" pitchFamily="2" charset="2"/>
              </a:rPr>
              <a:t>rgb</a:t>
            </a:r>
            <a:r>
              <a:rPr lang="en-US" altLang="ko-KR" dirty="0">
                <a:sym typeface="Wingdings" panose="05000000000000000000" pitchFamily="2" charset="2"/>
              </a:rPr>
              <a:t>(218, 218, 218);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Letter-spacing: 1px;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312867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D2F867-DFD2-DD3E-7241-558DD875EEC9}"/>
              </a:ext>
            </a:extLst>
          </p:cNvPr>
          <p:cNvSpPr txBox="1"/>
          <p:nvPr/>
        </p:nvSpPr>
        <p:spPr>
          <a:xfrm>
            <a:off x="317500" y="219293"/>
            <a:ext cx="6096000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dirty="0">
              <a:solidFill>
                <a:srgbClr val="D7BA7D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.text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"Architects Daughter"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165119779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FOOTER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886987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FOOTER, </a:t>
            </a:r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62AB81-63D0-643B-DE2E-3CDA366B6ADF}"/>
              </a:ext>
            </a:extLst>
          </p:cNvPr>
          <p:cNvSpPr txBox="1"/>
          <p:nvPr/>
        </p:nvSpPr>
        <p:spPr>
          <a:xfrm>
            <a:off x="812800" y="1546136"/>
            <a:ext cx="60960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FOOTER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2022 KDT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Team 1st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24724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FOOTER,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4C35C7-B3F8-1E45-A768-67367E689DAC}"/>
              </a:ext>
            </a:extLst>
          </p:cNvPr>
          <p:cNvSpPr txBox="1"/>
          <p:nvPr/>
        </p:nvSpPr>
        <p:spPr>
          <a:xfrm>
            <a:off x="711200" y="1480791"/>
            <a:ext cx="6096000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FOOTER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4978906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93350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반응형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작업하기</a:t>
            </a:r>
          </a:p>
        </p:txBody>
      </p:sp>
    </p:spTree>
    <p:extLst>
      <p:ext uri="{BB962C8B-B14F-4D97-AF65-F5344CB8AC3E}">
        <p14:creationId xmlns:p14="http://schemas.microsoft.com/office/powerpoint/2010/main" val="406816967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메뉴가 잘리는 영역 파악 </a:t>
            </a:r>
            <a:r>
              <a:rPr lang="en-US" altLang="ko-KR" dirty="0"/>
              <a:t>or </a:t>
            </a:r>
            <a:r>
              <a:rPr lang="ko-KR" altLang="en-US" dirty="0"/>
              <a:t>데이터로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개발자 도구를 사용하여 메뉴가 잘리기 시작하는 넓이 값을 바탕으로 반응형 작업 </a:t>
            </a:r>
            <a:r>
              <a:rPr lang="en-US" altLang="ko-KR" dirty="0">
                <a:sym typeface="Wingdings" panose="05000000000000000000" pitchFamily="2" charset="2"/>
              </a:rPr>
              <a:t>or </a:t>
            </a:r>
            <a:r>
              <a:rPr lang="ko-KR" altLang="en-US" dirty="0">
                <a:sym typeface="Wingdings" panose="05000000000000000000" pitchFamily="2" charset="2"/>
              </a:rPr>
              <a:t>일반적 크기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태블릿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핸드폰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에 맞춰서 작업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우리는 잘리기 시작하는 넓이로 설정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8E80B-9ADF-21F6-9583-07A3234E52A9}"/>
              </a:ext>
            </a:extLst>
          </p:cNvPr>
          <p:cNvSpPr txBox="1"/>
          <p:nvPr/>
        </p:nvSpPr>
        <p:spPr>
          <a:xfrm>
            <a:off x="647700" y="3664635"/>
            <a:ext cx="6096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MOBILE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968px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{}</a:t>
            </a:r>
          </a:p>
        </p:txBody>
      </p:sp>
    </p:spTree>
    <p:extLst>
      <p:ext uri="{BB962C8B-B14F-4D97-AF65-F5344CB8AC3E}">
        <p14:creationId xmlns:p14="http://schemas.microsoft.com/office/powerpoint/2010/main" val="1904924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Conflict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013125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반응형 </a:t>
            </a:r>
            <a:r>
              <a:rPr lang="en-US" altLang="ko-KR" dirty="0"/>
              <a:t>CSS</a:t>
            </a:r>
            <a:r>
              <a:rPr lang="ko-KR" altLang="en-US" dirty="0"/>
              <a:t> 작업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안보이게 처리 할 것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>
                <a:sym typeface="Wingdings" panose="05000000000000000000" pitchFamily="2" charset="2"/>
              </a:rPr>
              <a:t>Gnb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SNS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보이게 처리할 것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>
                <a:sym typeface="Wingdings" panose="05000000000000000000" pitchFamily="2" charset="2"/>
              </a:rPr>
              <a:t>Btn_menu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반응형에서 텍스트 크기 키우기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7164224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FAD48B-ED4E-707D-7E1F-B7D0C2AB197C}"/>
              </a:ext>
            </a:extLst>
          </p:cNvPr>
          <p:cNvSpPr txBox="1"/>
          <p:nvPr/>
        </p:nvSpPr>
        <p:spPr>
          <a:xfrm>
            <a:off x="495300" y="365542"/>
            <a:ext cx="6096000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MOBILE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968px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  #gnb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 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 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 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 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#snb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 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 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  }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8EA9E1-3EBE-FCA8-9F02-A9ABBD1D08CC}"/>
              </a:ext>
            </a:extLst>
          </p:cNvPr>
          <p:cNvSpPr txBox="1"/>
          <p:nvPr/>
        </p:nvSpPr>
        <p:spPr>
          <a:xfrm>
            <a:off x="4635500" y="3907135"/>
            <a:ext cx="60960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5508849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93350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Snb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추가하기</a:t>
            </a:r>
          </a:p>
        </p:txBody>
      </p:sp>
    </p:spTree>
    <p:extLst>
      <p:ext uri="{BB962C8B-B14F-4D97-AF65-F5344CB8AC3E}">
        <p14:creationId xmlns:p14="http://schemas.microsoft.com/office/powerpoint/2010/main" val="364580108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Snb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sym typeface="Wingdings" panose="05000000000000000000" pitchFamily="2" charset="2"/>
              </a:rPr>
              <a:t>Snb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영역을 따로 만들기 </a:t>
            </a:r>
            <a:r>
              <a:rPr lang="en-US" altLang="ko-KR" dirty="0">
                <a:sym typeface="Wingdings" panose="05000000000000000000" pitchFamily="2" charset="2"/>
              </a:rPr>
              <a:t> div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btn_menu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en-US" altLang="ko-KR" dirty="0" err="1">
                <a:sym typeface="Wingdings" panose="05000000000000000000" pitchFamily="2" charset="2"/>
              </a:rPr>
              <a:t>snb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안으로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Gnb</a:t>
            </a:r>
            <a:r>
              <a:rPr lang="ko-KR" altLang="en-US" dirty="0">
                <a:sym typeface="Wingdings" panose="05000000000000000000" pitchFamily="2" charset="2"/>
              </a:rPr>
              <a:t> 의 메뉴를 그대로 옮길 것이므로 </a:t>
            </a:r>
            <a:r>
              <a:rPr lang="en-US" altLang="ko-KR" dirty="0">
                <a:sym typeface="Wingdings" panose="05000000000000000000" pitchFamily="2" charset="2"/>
              </a:rPr>
              <a:t>UL </a:t>
            </a:r>
            <a:r>
              <a:rPr lang="ko-KR" altLang="en-US" dirty="0">
                <a:sym typeface="Wingdings" panose="05000000000000000000" pitchFamily="2" charset="2"/>
              </a:rPr>
              <a:t>사용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GNB</a:t>
            </a:r>
            <a:r>
              <a:rPr lang="ko-KR" altLang="en-US" dirty="0">
                <a:sym typeface="Wingdings" panose="05000000000000000000" pitchFamily="2" charset="2"/>
              </a:rPr>
              <a:t> 의 메뉴 그대로 가져오기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마지막 </a:t>
            </a:r>
            <a:r>
              <a:rPr lang="en-US" altLang="ko-KR" dirty="0">
                <a:sym typeface="Wingdings" panose="05000000000000000000" pitchFamily="2" charset="2"/>
              </a:rPr>
              <a:t>Li 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en-US" altLang="ko-KR" dirty="0">
                <a:sym typeface="Wingdings" panose="05000000000000000000" pitchFamily="2" charset="2"/>
              </a:rPr>
              <a:t>SNS </a:t>
            </a:r>
            <a:r>
              <a:rPr lang="ko-KR" altLang="en-US" dirty="0">
                <a:sym typeface="Wingdings" panose="05000000000000000000" pitchFamily="2" charset="2"/>
              </a:rPr>
              <a:t>항목 추가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1587668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3A05AF-DE4F-6854-F5F4-D2F0454248EF}"/>
              </a:ext>
            </a:extLst>
          </p:cNvPr>
          <p:cNvSpPr txBox="1"/>
          <p:nvPr/>
        </p:nvSpPr>
        <p:spPr>
          <a:xfrm>
            <a:off x="622300" y="1142643"/>
            <a:ext cx="10731500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snb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btn_menu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fa-bars"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hide"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ABOUT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TEAM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NEWS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COMMUNITY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"far fa-envelope"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"fab fa-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facebook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-square"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66887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Snb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>
                <a:sym typeface="Wingdings" panose="05000000000000000000" pitchFamily="2" charset="2"/>
              </a:rPr>
              <a:t>Sub_menu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문서 흐름에서 탈출 </a:t>
            </a:r>
            <a:r>
              <a:rPr lang="en-US" altLang="ko-KR" dirty="0">
                <a:sym typeface="Wingdings" panose="05000000000000000000" pitchFamily="2" charset="2"/>
              </a:rPr>
              <a:t>+ </a:t>
            </a:r>
            <a:r>
              <a:rPr lang="ko-KR" altLang="en-US" dirty="0">
                <a:sym typeface="Wingdings" panose="05000000000000000000" pitchFamily="2" charset="2"/>
              </a:rPr>
              <a:t>위치 내 맘대로 </a:t>
            </a:r>
            <a:r>
              <a:rPr lang="en-US" altLang="ko-KR" dirty="0">
                <a:sym typeface="Wingdings" panose="05000000000000000000" pitchFamily="2" charset="2"/>
              </a:rPr>
              <a:t> position: absolute;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배경을 영상 배경과 비슷한 색으로 설정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오른쪽 여백은 햄버거 메뉴와 동일하게 </a:t>
            </a:r>
            <a:r>
              <a:rPr lang="en-US" altLang="ko-KR" dirty="0">
                <a:sym typeface="Wingdings" panose="05000000000000000000" pitchFamily="2" charset="2"/>
              </a:rPr>
              <a:t> right: 5vw;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적당한 </a:t>
            </a:r>
            <a:r>
              <a:rPr lang="en-US" altLang="ko-KR" dirty="0">
                <a:sym typeface="Wingdings" panose="05000000000000000000" pitchFamily="2" charset="2"/>
              </a:rPr>
              <a:t>padding </a:t>
            </a:r>
            <a:r>
              <a:rPr lang="ko-KR" altLang="en-US" dirty="0">
                <a:sym typeface="Wingdings" panose="05000000000000000000" pitchFamily="2" charset="2"/>
              </a:rPr>
              <a:t>주기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헤더의 </a:t>
            </a:r>
            <a:r>
              <a:rPr lang="en-US" altLang="ko-KR" dirty="0">
                <a:sym typeface="Wingdings" panose="05000000000000000000" pitchFamily="2" charset="2"/>
              </a:rPr>
              <a:t>border </a:t>
            </a:r>
            <a:r>
              <a:rPr lang="ko-KR" altLang="en-US" dirty="0">
                <a:sym typeface="Wingdings" panose="05000000000000000000" pitchFamily="2" charset="2"/>
              </a:rPr>
              <a:t>와 동일한 </a:t>
            </a:r>
            <a:r>
              <a:rPr lang="en-US" altLang="ko-KR" dirty="0">
                <a:sym typeface="Wingdings" panose="05000000000000000000" pitchFamily="2" charset="2"/>
              </a:rPr>
              <a:t>border </a:t>
            </a:r>
            <a:r>
              <a:rPr lang="ko-KR" altLang="en-US" dirty="0">
                <a:sym typeface="Wingdings" panose="05000000000000000000" pitchFamily="2" charset="2"/>
              </a:rPr>
              <a:t>주기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Border-radius </a:t>
            </a:r>
            <a:r>
              <a:rPr lang="ko-KR" altLang="en-US" dirty="0">
                <a:sym typeface="Wingdings" panose="05000000000000000000" pitchFamily="2" charset="2"/>
              </a:rPr>
              <a:t>취향대로 설정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글자 오른쪽 정렬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버튼 클릭에 대한 반응을 </a:t>
            </a:r>
            <a:r>
              <a:rPr lang="en-US" altLang="ko-KR" dirty="0">
                <a:sym typeface="Wingdings" panose="05000000000000000000" pitchFamily="2" charset="2"/>
              </a:rPr>
              <a:t>opacity </a:t>
            </a:r>
            <a:r>
              <a:rPr lang="ko-KR" altLang="en-US" dirty="0">
                <a:sym typeface="Wingdings" panose="05000000000000000000" pitchFamily="2" charset="2"/>
              </a:rPr>
              <a:t>로 할 것이므로 </a:t>
            </a:r>
            <a:r>
              <a:rPr lang="en-US" altLang="ko-KR" dirty="0">
                <a:sym typeface="Wingdings" panose="05000000000000000000" pitchFamily="2" charset="2"/>
              </a:rPr>
              <a:t>opacity: 1;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Transition: 0.4s;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540907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806E011-D79D-4B31-C2D7-BA10B9CD7CBA}"/>
              </a:ext>
            </a:extLst>
          </p:cNvPr>
          <p:cNvSpPr txBox="1"/>
          <p:nvPr/>
        </p:nvSpPr>
        <p:spPr>
          <a:xfrm>
            <a:off x="635000" y="517942"/>
            <a:ext cx="6096000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#snb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  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#999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.hide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</p:txBody>
      </p:sp>
    </p:spTree>
    <p:extLst>
      <p:ext uri="{BB962C8B-B14F-4D97-AF65-F5344CB8AC3E}">
        <p14:creationId xmlns:p14="http://schemas.microsoft.com/office/powerpoint/2010/main" val="15414841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Snb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sym typeface="Wingdings" panose="05000000000000000000" pitchFamily="2" charset="2"/>
              </a:rPr>
              <a:t>Sub_menu</a:t>
            </a:r>
            <a:r>
              <a:rPr lang="en-US" altLang="ko-KR" dirty="0">
                <a:sym typeface="Wingdings" panose="05000000000000000000" pitchFamily="2" charset="2"/>
              </a:rPr>
              <a:t> li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적절한 상하 여백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폰트 설정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Sub_menu</a:t>
            </a:r>
            <a:r>
              <a:rPr lang="en-US" altLang="ko-KR" dirty="0">
                <a:sym typeface="Wingdings" panose="05000000000000000000" pitchFamily="2" charset="2"/>
              </a:rPr>
              <a:t> li a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i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여백 주기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5822073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D43257-A8D8-272B-663E-C8A883D2D157}"/>
              </a:ext>
            </a:extLst>
          </p:cNvPr>
          <p:cNvSpPr txBox="1"/>
          <p:nvPr/>
        </p:nvSpPr>
        <p:spPr>
          <a:xfrm>
            <a:off x="901700" y="776238"/>
            <a:ext cx="6096000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#snb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  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    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"Architects Daughter"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23848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93350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JS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기능 추가</a:t>
            </a:r>
          </a:p>
        </p:txBody>
      </p:sp>
    </p:spTree>
    <p:extLst>
      <p:ext uri="{BB962C8B-B14F-4D97-AF65-F5344CB8AC3E}">
        <p14:creationId xmlns:p14="http://schemas.microsoft.com/office/powerpoint/2010/main" val="1142040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onflict Images | Free Vectors, Stock Photos &amp; PSD">
            <a:extLst>
              <a:ext uri="{FF2B5EF4-FFF2-40B4-BE49-F238E27FC236}">
                <a16:creationId xmlns:a16="http://schemas.microsoft.com/office/drawing/2014/main" id="{3831D178-A071-D70E-C41E-FEA9231CF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24861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22B4617-698A-3140-2EA8-F3D3D95BEBC0}"/>
              </a:ext>
            </a:extLst>
          </p:cNvPr>
          <p:cNvSpPr txBox="1"/>
          <p:nvPr/>
        </p:nvSpPr>
        <p:spPr>
          <a:xfrm>
            <a:off x="609600" y="2332841"/>
            <a:ext cx="83693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snbBtn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snb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.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btn_menu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subMenu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snb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.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snbBtn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subMenu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subMenu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subMenu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FC1ECFEE-986E-0482-979F-505433A0B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Btn_menu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>
                <a:solidFill>
                  <a:schemeClr val="accent2"/>
                </a:solidFill>
              </a:rPr>
              <a:t>기능 추가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6D0E860-64DB-93E8-B5E3-63C9BCDEE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ym typeface="Wingdings" panose="05000000000000000000" pitchFamily="2" charset="2"/>
              </a:rPr>
              <a:t>Sub_menu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hide class </a:t>
            </a:r>
            <a:r>
              <a:rPr lang="ko-KR" altLang="en-US" dirty="0">
                <a:sym typeface="Wingdings" panose="05000000000000000000" pitchFamily="2" charset="2"/>
              </a:rPr>
              <a:t>존재 여부에 따라 클래스 추가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삭제 구현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2663080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무도', '무한 상사'편 깨알 웃음 주고 시청률 1위 - 연예 &gt; 기사 - 더팩트">
            <a:extLst>
              <a:ext uri="{FF2B5EF4-FFF2-40B4-BE49-F238E27FC236}">
                <a16:creationId xmlns:a16="http://schemas.microsoft.com/office/drawing/2014/main" id="{0A88E5F3-58B0-D1FA-68DF-3F06C9339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666" y="520851"/>
            <a:ext cx="5234668" cy="581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28357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0699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뮤직 플레이어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제작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564477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03C7790-04F9-575A-351D-8EBBA2E19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8657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07AC43-6AA4-128E-F297-A09158DBF6FD}"/>
              </a:ext>
            </a:extLst>
          </p:cNvPr>
          <p:cNvSpPr txBox="1"/>
          <p:nvPr/>
        </p:nvSpPr>
        <p:spPr>
          <a:xfrm>
            <a:off x="3048000" y="61757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바른공군체 Medium" panose="020B0600000101010101" pitchFamily="34" charset="-127"/>
                <a:ea typeface="바른공군체 Medium" panose="020B0600000101010101" pitchFamily="34" charset="-127"/>
                <a:hlinkClick r:id="rId3"/>
              </a:rPr>
              <a:t>https://tetz-music-player.netlify.app/</a:t>
            </a:r>
            <a:endParaRPr lang="ko-KR" altLang="en-US" dirty="0">
              <a:latin typeface="바른공군체 Medium" panose="020B0600000101010101" pitchFamily="34" charset="-127"/>
              <a:ea typeface="바른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398095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06999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기본 세팅하기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~!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435558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세팅하기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음악 및 이미지 파일 다운로드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폰트 </a:t>
            </a:r>
            <a:r>
              <a:rPr lang="ko-KR" altLang="en-US" dirty="0" err="1"/>
              <a:t>어썸</a:t>
            </a:r>
            <a:r>
              <a:rPr lang="ko-KR" altLang="en-US" dirty="0"/>
              <a:t> 연결하기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JS </a:t>
            </a:r>
            <a:r>
              <a:rPr lang="ko-KR" altLang="en-US" dirty="0"/>
              <a:t>파일 연결하기</a:t>
            </a:r>
            <a:r>
              <a:rPr lang="en-US" altLang="ko-KR" dirty="0"/>
              <a:t>!(Defer)</a:t>
            </a:r>
          </a:p>
          <a:p>
            <a:r>
              <a:rPr lang="en-US" altLang="ko-KR" dirty="0" err="1"/>
              <a:t>Scss</a:t>
            </a:r>
            <a:r>
              <a:rPr lang="en-US" altLang="ko-KR" dirty="0"/>
              <a:t> </a:t>
            </a:r>
            <a:r>
              <a:rPr lang="ko-KR" altLang="en-US" dirty="0"/>
              <a:t>파일 컴파일 </a:t>
            </a:r>
            <a:r>
              <a:rPr lang="en-US" altLang="ko-KR" dirty="0">
                <a:sym typeface="Wingdings" panose="05000000000000000000" pitchFamily="2" charset="2"/>
              </a:rPr>
              <a:t> CSS </a:t>
            </a:r>
            <a:r>
              <a:rPr lang="ko-KR" altLang="en-US" dirty="0">
                <a:sym typeface="Wingdings" panose="05000000000000000000" pitchFamily="2" charset="2"/>
              </a:rPr>
              <a:t>파일 링크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  <a:p>
            <a:r>
              <a:rPr lang="ko-KR" altLang="en-US" dirty="0"/>
              <a:t>폰트 가져오기</a:t>
            </a:r>
            <a:endParaRPr lang="en-US" altLang="ko-KR" dirty="0"/>
          </a:p>
          <a:p>
            <a:pPr lvl="1"/>
            <a:r>
              <a:rPr lang="en-US" altLang="ko-KR" dirty="0"/>
              <a:t>Oswald / VT323 (</a:t>
            </a:r>
            <a:r>
              <a:rPr lang="ko-KR" altLang="en-US" dirty="0"/>
              <a:t>각자 원하는 것으로 가져오기</a:t>
            </a:r>
            <a:r>
              <a:rPr lang="en-US" altLang="ko-KR" dirty="0"/>
              <a:t>!)</a:t>
            </a:r>
          </a:p>
          <a:p>
            <a:r>
              <a:rPr lang="en-US" altLang="ko-KR" dirty="0"/>
              <a:t>_reset </a:t>
            </a:r>
            <a:r>
              <a:rPr lang="ko-KR" altLang="en-US" dirty="0"/>
              <a:t>설정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3951527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BDF4E03-5F6A-6CE6-E82A-CF230C870B61}"/>
              </a:ext>
            </a:extLst>
          </p:cNvPr>
          <p:cNvSpPr txBox="1"/>
          <p:nvPr/>
        </p:nvSpPr>
        <p:spPr>
          <a:xfrm>
            <a:off x="563418" y="522238"/>
            <a:ext cx="9531928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"https://kit.fontawesome.com/d15cbbf71d.js"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crossorigin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"anonymous"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/style.css"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defer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/main.js"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33724E-1074-2D6C-EBAC-57CE7207F06C}"/>
              </a:ext>
            </a:extLst>
          </p:cNvPr>
          <p:cNvSpPr txBox="1"/>
          <p:nvPr/>
        </p:nvSpPr>
        <p:spPr>
          <a:xfrm>
            <a:off x="563418" y="2527648"/>
            <a:ext cx="60960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box-sizing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border-box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list-style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4578BF-A52D-2BEF-4B4F-1D1A8839BC7D}"/>
              </a:ext>
            </a:extLst>
          </p:cNvPr>
          <p:cNvSpPr txBox="1"/>
          <p:nvPr/>
        </p:nvSpPr>
        <p:spPr>
          <a:xfrm>
            <a:off x="8469745" y="1727200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Index.html</a:t>
            </a:r>
            <a:endParaRPr lang="ko-KR" altLang="en-US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DDD08B-A541-97B0-C3CE-D48B40855C42}"/>
              </a:ext>
            </a:extLst>
          </p:cNvPr>
          <p:cNvSpPr txBox="1"/>
          <p:nvPr/>
        </p:nvSpPr>
        <p:spPr>
          <a:xfrm>
            <a:off x="5080050" y="5966430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_</a:t>
            </a:r>
            <a:r>
              <a:rPr lang="en-US" altLang="ko-KR" dirty="0" err="1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reset.scss</a:t>
            </a:r>
            <a:endParaRPr lang="ko-KR" altLang="en-US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76629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910D2E-F633-4322-77F4-622CF50C34AD}"/>
              </a:ext>
            </a:extLst>
          </p:cNvPr>
          <p:cNvSpPr txBox="1"/>
          <p:nvPr/>
        </p:nvSpPr>
        <p:spPr>
          <a:xfrm>
            <a:off x="563417" y="439249"/>
            <a:ext cx="10778837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fr-FR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@charset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"reset"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FR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"https://fonts.googleapis.com/css2?family=VT323&amp;display=swap"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font-family: 'VT323', monospace;</a:t>
            </a:r>
            <a:endParaRPr lang="fr-FR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"https://fonts.googleapis.com/css2?family=Oswald&amp;display=swap"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font-family: "Oswald", sans-serif;</a:t>
            </a:r>
          </a:p>
          <a:p>
            <a:endParaRPr lang="fr-FR" altLang="ko-KR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endParaRPr lang="fr-FR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9832AD-ECBA-7CBA-3A73-78FA73423FFC}"/>
              </a:ext>
            </a:extLst>
          </p:cNvPr>
          <p:cNvSpPr txBox="1"/>
          <p:nvPr/>
        </p:nvSpPr>
        <p:spPr>
          <a:xfrm>
            <a:off x="9836777" y="2576684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style.scss</a:t>
            </a:r>
            <a:endParaRPr lang="ko-KR" altLang="en-US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189150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0699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기본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UI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설정하기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915076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기본 </a:t>
            </a:r>
            <a:r>
              <a:rPr lang="en-US" altLang="ko-KR" dirty="0">
                <a:solidFill>
                  <a:schemeClr val="accent2"/>
                </a:solidFill>
              </a:rPr>
              <a:t>UI, </a:t>
            </a:r>
            <a:r>
              <a:rPr lang="en-US" altLang="ko-KR" dirty="0"/>
              <a:t>HTML </a:t>
            </a:r>
            <a:r>
              <a:rPr lang="ko-KR" altLang="en-US" dirty="0"/>
              <a:t>작업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Figure </a:t>
            </a:r>
            <a:r>
              <a:rPr lang="ko-KR" altLang="en-US" dirty="0"/>
              <a:t>태그 하나 사용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H1 </a:t>
            </a:r>
            <a:r>
              <a:rPr lang="ko-KR" altLang="en-US" dirty="0"/>
              <a:t>으로 로고 작업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A </a:t>
            </a:r>
            <a:r>
              <a:rPr lang="ko-KR" altLang="en-US" dirty="0"/>
              <a:t>태그로 </a:t>
            </a:r>
            <a:r>
              <a:rPr lang="en-US" altLang="ko-KR" dirty="0"/>
              <a:t>bars </a:t>
            </a:r>
            <a:r>
              <a:rPr lang="ko-KR" altLang="en-US" dirty="0"/>
              <a:t>메뉴 설정</a:t>
            </a:r>
            <a:r>
              <a:rPr lang="en-US" altLang="ko-KR" dirty="0"/>
              <a:t>(</a:t>
            </a:r>
            <a:r>
              <a:rPr lang="ko-KR" altLang="en-US" dirty="0"/>
              <a:t>실제로 작동은 </a:t>
            </a:r>
            <a:r>
              <a:rPr lang="en-US" altLang="ko-KR" dirty="0"/>
              <a:t>X)</a:t>
            </a:r>
          </a:p>
          <a:p>
            <a:r>
              <a:rPr lang="en-US" altLang="ko-KR" dirty="0"/>
              <a:t>P</a:t>
            </a:r>
            <a:r>
              <a:rPr lang="ko-KR" altLang="en-US" dirty="0"/>
              <a:t> 태그로 </a:t>
            </a:r>
            <a:r>
              <a:rPr lang="ko-KR" altLang="en-US" dirty="0" err="1"/>
              <a:t>푸터</a:t>
            </a:r>
            <a:r>
              <a:rPr lang="ko-KR" altLang="en-US" dirty="0"/>
              <a:t> 설정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09539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Conflict 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Conflict</a:t>
            </a:r>
            <a:r>
              <a:rPr lang="ko-KR" altLang="en-US" dirty="0"/>
              <a:t>는 </a:t>
            </a:r>
            <a:r>
              <a:rPr lang="en-US" altLang="ko-KR" dirty="0">
                <a:solidFill>
                  <a:schemeClr val="accent2"/>
                </a:solidFill>
              </a:rPr>
              <a:t>merge</a:t>
            </a:r>
            <a:r>
              <a:rPr lang="ko-KR" altLang="en-US" dirty="0"/>
              <a:t>를 하려고 할 때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70C0"/>
                </a:solidFill>
              </a:rPr>
              <a:t>master</a:t>
            </a:r>
            <a:r>
              <a:rPr lang="ko-KR" altLang="en-US" dirty="0"/>
              <a:t>의 코드와 </a:t>
            </a:r>
            <a:r>
              <a:rPr lang="en-US" altLang="ko-KR" dirty="0">
                <a:solidFill>
                  <a:srgbClr val="0070C0"/>
                </a:solidFill>
              </a:rPr>
              <a:t>branch</a:t>
            </a:r>
            <a:r>
              <a:rPr lang="ko-KR" altLang="en-US" dirty="0"/>
              <a:t>의 코드가 </a:t>
            </a:r>
            <a:r>
              <a:rPr lang="ko-KR" altLang="en-US" dirty="0">
                <a:solidFill>
                  <a:schemeClr val="accent2"/>
                </a:solidFill>
              </a:rPr>
              <a:t>동일한 곳에서 다를 때 </a:t>
            </a:r>
            <a:r>
              <a:rPr lang="ko-KR" altLang="en-US" dirty="0"/>
              <a:t>발생합니다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다른 곳에서 다른 경우</a:t>
            </a:r>
            <a:r>
              <a:rPr lang="en-US" altLang="ko-KR" dirty="0"/>
              <a:t>, </a:t>
            </a:r>
            <a:r>
              <a:rPr lang="ko-KR" altLang="en-US" dirty="0"/>
              <a:t>또는 삭제된 경우는 사용자가 </a:t>
            </a:r>
            <a:r>
              <a:rPr lang="en-US" altLang="ko-KR" dirty="0"/>
              <a:t>Edit </a:t>
            </a:r>
            <a:r>
              <a:rPr lang="ko-KR" altLang="en-US" dirty="0"/>
              <a:t>한 것으로 판단하여 </a:t>
            </a:r>
            <a:r>
              <a:rPr lang="en-US" altLang="ko-KR" dirty="0">
                <a:solidFill>
                  <a:srgbClr val="0070C0"/>
                </a:solidFill>
              </a:rPr>
              <a:t>Conflict</a:t>
            </a:r>
            <a:r>
              <a:rPr lang="ko-KR" altLang="en-US" dirty="0"/>
              <a:t>가 발생하지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동일한 곳에서 코드가 다르면 컴퓨터 입장에서는 어떤 코드가 맞는지 모르므로 해당 부분은 사용자가 처리해 줘야 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7086860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107A746-3E3F-AC04-5B50-EA931DD11F2A}"/>
              </a:ext>
            </a:extLst>
          </p:cNvPr>
          <p:cNvSpPr txBox="1"/>
          <p:nvPr/>
        </p:nvSpPr>
        <p:spPr>
          <a:xfrm>
            <a:off x="564159" y="431033"/>
            <a:ext cx="6289646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TetzKDT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Coding with fun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fa-bars"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2022 KDT CLASS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75961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기본 </a:t>
            </a:r>
            <a:r>
              <a:rPr lang="en-US" altLang="ko-KR" dirty="0">
                <a:solidFill>
                  <a:schemeClr val="accent2"/>
                </a:solidFill>
              </a:rPr>
              <a:t>UI, </a:t>
            </a:r>
            <a:r>
              <a:rPr lang="en-US" altLang="ko-KR" dirty="0"/>
              <a:t>CSS </a:t>
            </a:r>
            <a:r>
              <a:rPr lang="ko-KR" altLang="en-US" dirty="0"/>
              <a:t>작업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100404"/>
          </a:xfrm>
        </p:spPr>
        <p:txBody>
          <a:bodyPr>
            <a:normAutofit/>
          </a:bodyPr>
          <a:lstStyle/>
          <a:p>
            <a:r>
              <a:rPr lang="en-US" altLang="ko-KR" dirty="0"/>
              <a:t>Body</a:t>
            </a:r>
          </a:p>
          <a:p>
            <a:pPr lvl="1"/>
            <a:r>
              <a:rPr lang="ko-KR" altLang="en-US" dirty="0"/>
              <a:t>전체 폰트 설정</a:t>
            </a:r>
            <a:endParaRPr lang="en-US" altLang="ko-KR" dirty="0"/>
          </a:p>
          <a:p>
            <a:r>
              <a:rPr lang="en-US" altLang="ko-KR" dirty="0"/>
              <a:t>Figure</a:t>
            </a:r>
          </a:p>
          <a:p>
            <a:pPr lvl="1"/>
            <a:r>
              <a:rPr lang="ko-KR" altLang="en-US" dirty="0" err="1"/>
              <a:t>뷰포트</a:t>
            </a:r>
            <a:r>
              <a:rPr lang="ko-KR" altLang="en-US" dirty="0"/>
              <a:t> 만큼 크기 주기</a:t>
            </a:r>
            <a:endParaRPr lang="en-US" altLang="ko-KR" dirty="0"/>
          </a:p>
          <a:p>
            <a:pPr lvl="1"/>
            <a:r>
              <a:rPr lang="en-US" altLang="ko-KR" dirty="0"/>
              <a:t>Overflow: hidden</a:t>
            </a:r>
          </a:p>
          <a:p>
            <a:pPr lvl="1"/>
            <a:r>
              <a:rPr lang="en-US" altLang="ko-KR" dirty="0"/>
              <a:t>Position: relative</a:t>
            </a:r>
          </a:p>
          <a:p>
            <a:pPr lvl="1"/>
            <a:r>
              <a:rPr lang="en-US" altLang="ko-KR" dirty="0"/>
              <a:t>Background: linear-gradient(25deg, </a:t>
            </a:r>
            <a:r>
              <a:rPr lang="en-US" altLang="ko-KR" dirty="0" err="1"/>
              <a:t>dodgerblue</a:t>
            </a:r>
            <a:r>
              <a:rPr lang="en-US" altLang="ko-KR" dirty="0"/>
              <a:t>, </a:t>
            </a:r>
            <a:r>
              <a:rPr lang="en-US" altLang="ko-KR" dirty="0" err="1"/>
              <a:t>rgb</a:t>
            </a:r>
            <a:r>
              <a:rPr lang="en-US" altLang="ko-KR" dirty="0"/>
              <a:t>(71, 255, 255));</a:t>
            </a:r>
          </a:p>
        </p:txBody>
      </p:sp>
    </p:spTree>
    <p:extLst>
      <p:ext uri="{BB962C8B-B14F-4D97-AF65-F5344CB8AC3E}">
        <p14:creationId xmlns:p14="http://schemas.microsoft.com/office/powerpoint/2010/main" val="271972298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5ABEF2-CE59-9896-1500-D30F2D6ECA8F}"/>
              </a:ext>
            </a:extLst>
          </p:cNvPr>
          <p:cNvSpPr txBox="1"/>
          <p:nvPr/>
        </p:nvSpPr>
        <p:spPr>
          <a:xfrm>
            <a:off x="480270" y="393202"/>
            <a:ext cx="9016068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"Oswald"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overflow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linear-gradient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dodgerblue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276255132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기본 </a:t>
            </a:r>
            <a:r>
              <a:rPr lang="en-US" altLang="ko-KR" dirty="0">
                <a:solidFill>
                  <a:schemeClr val="accent2"/>
                </a:solidFill>
              </a:rPr>
              <a:t>UI, </a:t>
            </a:r>
            <a:r>
              <a:rPr lang="en-US" altLang="ko-KR" dirty="0"/>
              <a:t>CSS </a:t>
            </a:r>
            <a:r>
              <a:rPr lang="ko-KR" altLang="en-US" dirty="0"/>
              <a:t>작업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100404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H1</a:t>
            </a:r>
          </a:p>
          <a:p>
            <a:pPr lvl="1"/>
            <a:r>
              <a:rPr lang="en-US" altLang="ko-KR" dirty="0"/>
              <a:t>Position: absolute;</a:t>
            </a:r>
          </a:p>
          <a:p>
            <a:pPr lvl="1"/>
            <a:r>
              <a:rPr lang="en-US" altLang="ko-KR" dirty="0"/>
              <a:t>Top: 7vh / left: 4vw</a:t>
            </a:r>
          </a:p>
          <a:p>
            <a:pPr lvl="1"/>
            <a:r>
              <a:rPr lang="ko-KR" altLang="en-US" dirty="0"/>
              <a:t>줄 간격을 없애기 위하여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font-size: 0;</a:t>
            </a:r>
          </a:p>
          <a:p>
            <a:r>
              <a:rPr lang="en-US" altLang="ko-KR" dirty="0"/>
              <a:t>Strong</a:t>
            </a:r>
          </a:p>
          <a:p>
            <a:pPr lvl="1"/>
            <a:r>
              <a:rPr lang="en-US" altLang="ko-KR" dirty="0"/>
              <a:t>Font:</a:t>
            </a:r>
            <a:r>
              <a:rPr lang="ko-KR" altLang="en-US" dirty="0"/>
              <a:t> </a:t>
            </a:r>
            <a:r>
              <a:rPr lang="en-US" altLang="ko-KR" dirty="0"/>
              <a:t>bold</a:t>
            </a:r>
            <a:r>
              <a:rPr lang="ko-KR" altLang="en-US" dirty="0"/>
              <a:t> </a:t>
            </a:r>
            <a:r>
              <a:rPr lang="en-US" altLang="ko-KR" dirty="0"/>
              <a:t>40px/1.4</a:t>
            </a:r>
            <a:r>
              <a:rPr lang="ko-KR" altLang="en-US" dirty="0"/>
              <a:t> </a:t>
            </a:r>
            <a:r>
              <a:rPr lang="en-US" altLang="ko-KR" dirty="0"/>
              <a:t>“Oswald” </a:t>
            </a:r>
          </a:p>
          <a:p>
            <a:pPr lvl="1"/>
            <a:r>
              <a:rPr lang="en-US" altLang="ko-KR" dirty="0"/>
              <a:t>Color: #fff / letter-spacing: 1px;</a:t>
            </a:r>
          </a:p>
          <a:p>
            <a:r>
              <a:rPr lang="en-US" altLang="ko-KR" dirty="0"/>
              <a:t>Span</a:t>
            </a:r>
          </a:p>
          <a:p>
            <a:pPr lvl="1"/>
            <a:r>
              <a:rPr lang="en-US" altLang="ko-KR" dirty="0"/>
              <a:t>Font:</a:t>
            </a:r>
            <a:r>
              <a:rPr lang="ko-KR" altLang="en-US" dirty="0"/>
              <a:t> </a:t>
            </a:r>
            <a:r>
              <a:rPr lang="en-US" altLang="ko-KR" dirty="0"/>
              <a:t>16px/1 “Oswald” / color: #fff / opacity: 0.8 / letter-spacing: 1px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6710638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90381F-3B7A-87F4-D3A9-1BEB9F8F51DF}"/>
              </a:ext>
            </a:extLst>
          </p:cNvPr>
          <p:cNvSpPr txBox="1"/>
          <p:nvPr/>
        </p:nvSpPr>
        <p:spPr>
          <a:xfrm>
            <a:off x="597716" y="417882"/>
            <a:ext cx="6094602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h1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"Oswald"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"Oswald"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365024527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기본 </a:t>
            </a:r>
            <a:r>
              <a:rPr lang="en-US" altLang="ko-KR" dirty="0">
                <a:solidFill>
                  <a:schemeClr val="accent2"/>
                </a:solidFill>
              </a:rPr>
              <a:t>UI,</a:t>
            </a:r>
            <a:r>
              <a:rPr lang="en-US" altLang="ko-KR" dirty="0"/>
              <a:t> CSS </a:t>
            </a:r>
            <a:r>
              <a:rPr lang="ko-KR" altLang="en-US" dirty="0"/>
              <a:t>작업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100404"/>
          </a:xfrm>
        </p:spPr>
        <p:txBody>
          <a:bodyPr>
            <a:normAutofit/>
          </a:bodyPr>
          <a:lstStyle/>
          <a:p>
            <a:r>
              <a:rPr lang="en-US" altLang="ko-KR" dirty="0"/>
              <a:t>.menu</a:t>
            </a:r>
          </a:p>
          <a:p>
            <a:pPr lvl="1"/>
            <a:r>
              <a:rPr lang="en-US" altLang="ko-KR" dirty="0"/>
              <a:t>Position: absolute / top: 8vh / right: 4vw</a:t>
            </a:r>
          </a:p>
          <a:p>
            <a:pPr lvl="1"/>
            <a:r>
              <a:rPr lang="en-US" altLang="ko-KR" dirty="0"/>
              <a:t>font-size: 30px / color: #fff</a:t>
            </a:r>
          </a:p>
          <a:p>
            <a:r>
              <a:rPr lang="en-US" altLang="ko-KR" dirty="0"/>
              <a:t>&gt; p {</a:t>
            </a:r>
          </a:p>
          <a:p>
            <a:pPr lvl="1"/>
            <a:r>
              <a:rPr lang="en-US" altLang="ko-KR" dirty="0"/>
              <a:t>Position: absolute</a:t>
            </a:r>
          </a:p>
          <a:p>
            <a:pPr lvl="1"/>
            <a:r>
              <a:rPr lang="en-US" altLang="ko-KR" dirty="0"/>
              <a:t>bottom: 7vh / left: 50% / </a:t>
            </a:r>
            <a:r>
              <a:rPr lang="en-US" altLang="ko-KR" dirty="0" err="1"/>
              <a:t>tranfom</a:t>
            </a:r>
            <a:r>
              <a:rPr lang="en-US" altLang="ko-KR" dirty="0"/>
              <a:t>: translate(-50%, 0);</a:t>
            </a:r>
          </a:p>
          <a:p>
            <a:pPr lvl="1"/>
            <a:r>
              <a:rPr lang="en-US" altLang="ko-KR" dirty="0"/>
              <a:t>color: #fff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4454331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C8BC45-FBC3-7216-E575-A0A7F7EE28B1}"/>
              </a:ext>
            </a:extLst>
          </p:cNvPr>
          <p:cNvSpPr txBox="1"/>
          <p:nvPr/>
        </p:nvSpPr>
        <p:spPr>
          <a:xfrm>
            <a:off x="480270" y="426271"/>
            <a:ext cx="6094602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"Oswald"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38484285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71141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음악 패널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작성하기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018276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패널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HTML </a:t>
            </a:r>
            <a:r>
              <a:rPr lang="ko-KR" altLang="en-US" dirty="0"/>
              <a:t>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Section </a:t>
            </a:r>
            <a:r>
              <a:rPr lang="ko-KR" altLang="en-US" dirty="0"/>
              <a:t>태그 사용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각각의 음악 패널은 </a:t>
            </a:r>
            <a:r>
              <a:rPr lang="en-US" altLang="ko-KR" dirty="0"/>
              <a:t>article </a:t>
            </a:r>
            <a:r>
              <a:rPr lang="ko-KR" altLang="en-US" dirty="0"/>
              <a:t>로 작업</a:t>
            </a:r>
            <a:endParaRPr lang="en-US" altLang="ko-KR" dirty="0"/>
          </a:p>
          <a:p>
            <a:pPr lvl="1"/>
            <a:r>
              <a:rPr lang="ko-KR" altLang="en-US" dirty="0"/>
              <a:t>각각 패널마다 </a:t>
            </a:r>
            <a:r>
              <a:rPr lang="en-US" altLang="ko-KR" dirty="0"/>
              <a:t>transform </a:t>
            </a:r>
            <a:r>
              <a:rPr lang="ko-KR" altLang="en-US" dirty="0"/>
              <a:t>효과를 주어야 하므로 </a:t>
            </a:r>
            <a:r>
              <a:rPr lang="en-US" altLang="ko-KR" dirty="0" err="1"/>
              <a:t>div.inner</a:t>
            </a:r>
            <a:r>
              <a:rPr lang="en-US" altLang="ko-KR" dirty="0"/>
              <a:t> </a:t>
            </a:r>
            <a:r>
              <a:rPr lang="ko-KR" altLang="en-US" dirty="0"/>
              <a:t>를 배치하여 </a:t>
            </a:r>
            <a:r>
              <a:rPr lang="en-US" altLang="ko-KR" dirty="0"/>
              <a:t>transform </a:t>
            </a:r>
            <a:r>
              <a:rPr lang="ko-KR" altLang="en-US" dirty="0"/>
              <a:t>이 중복되어 효과가 </a:t>
            </a:r>
            <a:r>
              <a:rPr lang="ko-KR" altLang="en-US" dirty="0" err="1"/>
              <a:t>안걸리는</a:t>
            </a:r>
            <a:r>
              <a:rPr lang="ko-KR" altLang="en-US" dirty="0"/>
              <a:t> 문제를 회피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3EDFBE-0592-F947-C0FC-1E35E9BA8813}"/>
              </a:ext>
            </a:extLst>
          </p:cNvPr>
          <p:cNvSpPr txBox="1"/>
          <p:nvPr/>
        </p:nvSpPr>
        <p:spPr>
          <a:xfrm>
            <a:off x="790663" y="4249757"/>
            <a:ext cx="609460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section&gt;article*8&gt;.inner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310B7E-9DFC-174E-E476-088CCFFA910E}"/>
              </a:ext>
            </a:extLst>
          </p:cNvPr>
          <p:cNvSpPr txBox="1"/>
          <p:nvPr/>
        </p:nvSpPr>
        <p:spPr>
          <a:xfrm>
            <a:off x="790663" y="4932272"/>
            <a:ext cx="6094602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75617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패널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CSS </a:t>
            </a:r>
            <a:r>
              <a:rPr lang="ko-KR" altLang="en-US" dirty="0"/>
              <a:t>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패널은 </a:t>
            </a:r>
            <a:r>
              <a:rPr lang="en-US" altLang="ko-KR" dirty="0"/>
              <a:t>CSS </a:t>
            </a:r>
            <a:r>
              <a:rPr lang="ko-KR" altLang="en-US" dirty="0"/>
              <a:t>를 컴포넌트로 만들어 작업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_</a:t>
            </a:r>
            <a:r>
              <a:rPr lang="en-US" altLang="ko-KR" dirty="0" err="1"/>
              <a:t>panel.scss</a:t>
            </a:r>
            <a:r>
              <a:rPr lang="en-US" altLang="ko-KR" dirty="0"/>
              <a:t> </a:t>
            </a:r>
            <a:r>
              <a:rPr lang="ko-KR" altLang="en-US" dirty="0"/>
              <a:t>파일 작성</a:t>
            </a:r>
            <a:endParaRPr lang="en-US" altLang="ko-KR" dirty="0"/>
          </a:p>
          <a:p>
            <a:r>
              <a:rPr lang="en-US" altLang="ko-KR" dirty="0" err="1"/>
              <a:t>Style.scss</a:t>
            </a:r>
            <a:r>
              <a:rPr lang="en-US" altLang="ko-KR" dirty="0"/>
              <a:t> </a:t>
            </a:r>
            <a:r>
              <a:rPr lang="ko-KR" altLang="en-US" dirty="0"/>
              <a:t>파일에 </a:t>
            </a:r>
            <a:r>
              <a:rPr lang="en-US" altLang="ko-KR" dirty="0"/>
              <a:t>panel </a:t>
            </a:r>
            <a:r>
              <a:rPr lang="ko-KR" altLang="en-US" dirty="0" err="1"/>
              <a:t>임포트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CFC3C9-B246-A9AD-763A-C76FE789553F}"/>
              </a:ext>
            </a:extLst>
          </p:cNvPr>
          <p:cNvSpPr txBox="1"/>
          <p:nvPr/>
        </p:nvSpPr>
        <p:spPr>
          <a:xfrm>
            <a:off x="832607" y="3791716"/>
            <a:ext cx="609460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"panel"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1220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Conflict </a:t>
            </a:r>
            <a:r>
              <a:rPr lang="ko-KR" altLang="en-US" dirty="0"/>
              <a:t>상황 해결하기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3429000"/>
            <a:ext cx="11260802" cy="3181526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Current Change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dirty="0"/>
              <a:t>master </a:t>
            </a:r>
            <a:r>
              <a:rPr lang="ko-KR" altLang="en-US" dirty="0" err="1"/>
              <a:t>브랜치의</a:t>
            </a:r>
            <a:r>
              <a:rPr lang="ko-KR" altLang="en-US" dirty="0"/>
              <a:t> 코드 상황을 보여 줍니다</a:t>
            </a:r>
            <a:endParaRPr lang="en-US" altLang="ko-KR" dirty="0"/>
          </a:p>
          <a:p>
            <a:r>
              <a:rPr lang="en-US" altLang="ko-KR" dirty="0">
                <a:solidFill>
                  <a:srgbClr val="0070C0"/>
                </a:solidFill>
              </a:rPr>
              <a:t>Incoming Change</a:t>
            </a:r>
            <a:r>
              <a:rPr lang="ko-KR" altLang="en-US" dirty="0"/>
              <a:t>는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 err="1"/>
              <a:t>브랜치의</a:t>
            </a:r>
            <a:r>
              <a:rPr lang="ko-KR" altLang="en-US" dirty="0"/>
              <a:t> 코드 상황을 보여 줍니다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동일한 제목 부분에서 서로 코드가 달라서 </a:t>
            </a:r>
            <a:r>
              <a:rPr lang="en-US" altLang="ko-KR" dirty="0"/>
              <a:t>conflict </a:t>
            </a:r>
            <a:r>
              <a:rPr lang="ko-KR" altLang="en-US" dirty="0"/>
              <a:t>가 발생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이제 사용자는 어떤 코드를 사용할지 정해주면 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33B863-73B6-A1A7-A85F-A028B3162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92" y="1286303"/>
            <a:ext cx="8051749" cy="214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100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패널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CSS </a:t>
            </a:r>
            <a:r>
              <a:rPr lang="ko-KR" altLang="en-US" dirty="0"/>
              <a:t>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_</a:t>
            </a:r>
            <a:r>
              <a:rPr lang="en-US" altLang="ko-KR" dirty="0" err="1"/>
              <a:t>panel.scss</a:t>
            </a:r>
            <a:r>
              <a:rPr lang="en-US" altLang="ko-KR" dirty="0"/>
              <a:t> </a:t>
            </a:r>
            <a:r>
              <a:rPr lang="ko-KR" altLang="en-US" dirty="0"/>
              <a:t>파일에서 작업 시작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Section</a:t>
            </a:r>
          </a:p>
          <a:p>
            <a:pPr lvl="1"/>
            <a:r>
              <a:rPr lang="en-US" altLang="ko-KR" dirty="0"/>
              <a:t>Width: 20vw / height: 65vh</a:t>
            </a:r>
          </a:p>
          <a:p>
            <a:pPr lvl="1"/>
            <a:r>
              <a:rPr lang="en-US" altLang="ko-KR" dirty="0"/>
              <a:t>Position: absolute / left: 50% / top : 50% / margin-left: -10vw / margin-top: 32.5vh</a:t>
            </a:r>
          </a:p>
          <a:p>
            <a:r>
              <a:rPr lang="en-US" altLang="ko-KR" dirty="0"/>
              <a:t>Article</a:t>
            </a:r>
          </a:p>
          <a:p>
            <a:pPr lvl="1"/>
            <a:r>
              <a:rPr lang="en-US" altLang="ko-KR" dirty="0"/>
              <a:t>Width: 100% / height: 100%</a:t>
            </a:r>
          </a:p>
          <a:p>
            <a:pPr lvl="1"/>
            <a:r>
              <a:rPr lang="en-US" altLang="ko-KR" dirty="0"/>
              <a:t>Position : absolute / top : 0px / left: 0px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5980848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33021E-C6EF-6FBE-F358-CFBFEF8E2C6D}"/>
              </a:ext>
            </a:extLst>
          </p:cNvPr>
          <p:cNvSpPr txBox="1"/>
          <p:nvPr/>
        </p:nvSpPr>
        <p:spPr>
          <a:xfrm>
            <a:off x="497048" y="346819"/>
            <a:ext cx="6094602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65vh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-10vw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-32.5vh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57955955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패널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CSS </a:t>
            </a:r>
            <a:r>
              <a:rPr lang="ko-KR" altLang="en-US" dirty="0"/>
              <a:t>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.inner</a:t>
            </a:r>
          </a:p>
          <a:p>
            <a:pPr lvl="1"/>
            <a:r>
              <a:rPr lang="en-US" altLang="ko-KR" dirty="0"/>
              <a:t>Width: 100% / height: 100% / background-color: #fff</a:t>
            </a:r>
          </a:p>
          <a:p>
            <a:pPr lvl="1"/>
            <a:r>
              <a:rPr lang="en-US" altLang="ko-KR" dirty="0" err="1"/>
              <a:t>Padiing</a:t>
            </a:r>
            <a:r>
              <a:rPr lang="en-US" altLang="ko-KR" dirty="0"/>
              <a:t>: 5vh 2.5vw 8vh / border-radius: 10px;</a:t>
            </a:r>
          </a:p>
          <a:p>
            <a:pPr lvl="1"/>
            <a:r>
              <a:rPr lang="en-US" altLang="ko-KR" dirty="0"/>
              <a:t>Box-shadow: 10px </a:t>
            </a:r>
            <a:r>
              <a:rPr lang="en-US" altLang="ko-KR" dirty="0" err="1"/>
              <a:t>10px</a:t>
            </a:r>
            <a:r>
              <a:rPr lang="en-US" altLang="ko-KR" dirty="0"/>
              <a:t> 20px </a:t>
            </a:r>
            <a:r>
              <a:rPr lang="en-US" altLang="ko-KR" dirty="0" err="1"/>
              <a:t>rgba</a:t>
            </a:r>
            <a:r>
              <a:rPr lang="en-US" altLang="ko-KR" dirty="0"/>
              <a:t>(0, 0, 0, 0.1);</a:t>
            </a:r>
          </a:p>
          <a:p>
            <a:pPr lvl="1"/>
            <a:r>
              <a:rPr lang="en-US" altLang="ko-KR" dirty="0"/>
              <a:t>Opacity: 0.6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5030301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23DE49-DD02-AA1A-A006-72659B32B496}"/>
              </a:ext>
            </a:extLst>
          </p:cNvPr>
          <p:cNvSpPr txBox="1"/>
          <p:nvPr/>
        </p:nvSpPr>
        <p:spPr>
          <a:xfrm>
            <a:off x="572548" y="393526"/>
            <a:ext cx="7371826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  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box-shadow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8332578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패널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ko-KR" altLang="en-US" dirty="0"/>
              <a:t>회전 주기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각각의 패널에 회전 값을 </a:t>
            </a:r>
            <a:r>
              <a:rPr lang="en-US" altLang="ko-KR" dirty="0"/>
              <a:t>JS </a:t>
            </a:r>
            <a:r>
              <a:rPr lang="ko-KR" altLang="en-US" dirty="0"/>
              <a:t>를 통해서 각각의 회전 값을 한번에 처리해 봅시다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Section</a:t>
            </a:r>
            <a:r>
              <a:rPr lang="ko-KR" altLang="en-US" dirty="0"/>
              <a:t> 요소 가져오기</a:t>
            </a:r>
            <a:endParaRPr lang="en-US" altLang="ko-KR" dirty="0"/>
          </a:p>
          <a:p>
            <a:r>
              <a:rPr lang="en-US" altLang="ko-KR" dirty="0"/>
              <a:t>Section </a:t>
            </a:r>
            <a:r>
              <a:rPr lang="ko-KR" altLang="en-US" dirty="0"/>
              <a:t>내부의 </a:t>
            </a:r>
            <a:r>
              <a:rPr lang="en-US" altLang="ko-KR" dirty="0"/>
              <a:t>article </a:t>
            </a:r>
            <a:r>
              <a:rPr lang="ko-KR" altLang="en-US" dirty="0"/>
              <a:t>요소 전부 가져오기</a:t>
            </a:r>
            <a:endParaRPr lang="en-US" altLang="ko-KR" dirty="0"/>
          </a:p>
          <a:p>
            <a:r>
              <a:rPr lang="en-US" altLang="ko-KR" dirty="0"/>
              <a:t>Article </a:t>
            </a:r>
            <a:r>
              <a:rPr lang="ko-KR" altLang="en-US" dirty="0"/>
              <a:t>개수 선언 및 각도 구하기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5395189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8236AC-F366-E470-3BC5-E62CF84E2C30}"/>
              </a:ext>
            </a:extLst>
          </p:cNvPr>
          <p:cNvSpPr txBox="1"/>
          <p:nvPr/>
        </p:nvSpPr>
        <p:spPr>
          <a:xfrm>
            <a:off x="421546" y="357861"/>
            <a:ext cx="11297873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"section"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querySelectorAll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`rotate(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deg`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6767488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패널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ko-KR" altLang="en-US" dirty="0"/>
              <a:t>회전 주기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패널이 지금은 자기 자신의 중앙을 기준으로 회전 되어 있으므로 특정 기준 점을 기준으로 퍼져야 하므로 </a:t>
            </a:r>
            <a:r>
              <a:rPr lang="en-US" altLang="ko-KR" dirty="0" err="1"/>
              <a:t>translateY</a:t>
            </a:r>
            <a:r>
              <a:rPr lang="en-US" altLang="ko-KR" dirty="0"/>
              <a:t> </a:t>
            </a:r>
            <a:r>
              <a:rPr lang="ko-KR" altLang="en-US" dirty="0"/>
              <a:t>값 부여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패널이 너무 위로 </a:t>
            </a:r>
            <a:r>
              <a:rPr lang="ko-KR" altLang="en-US" dirty="0" err="1"/>
              <a:t>가있으므로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Section </a:t>
            </a:r>
            <a:r>
              <a:rPr lang="ko-KR" altLang="en-US" dirty="0"/>
              <a:t>의 </a:t>
            </a:r>
            <a:r>
              <a:rPr lang="en-US" altLang="ko-KR" dirty="0"/>
              <a:t>top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150%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CAB92B-2246-4816-7E76-3CACE8646669}"/>
              </a:ext>
            </a:extLst>
          </p:cNvPr>
          <p:cNvSpPr txBox="1"/>
          <p:nvPr/>
        </p:nvSpPr>
        <p:spPr>
          <a:xfrm>
            <a:off x="790662" y="2782669"/>
            <a:ext cx="9284516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`rotate(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deg)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translateY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(-100vh)`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498D6D-FD85-0C3D-75DB-1CC72893D8A6}"/>
              </a:ext>
            </a:extLst>
          </p:cNvPr>
          <p:cNvSpPr txBox="1"/>
          <p:nvPr/>
        </p:nvSpPr>
        <p:spPr>
          <a:xfrm>
            <a:off x="6017005" y="3935065"/>
            <a:ext cx="3991062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65vh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-10vw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-32.5vh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97154313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71141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좌우 이동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버튼 만들기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418195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버튼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HTML </a:t>
            </a:r>
            <a:r>
              <a:rPr lang="ko-KR" altLang="en-US" dirty="0"/>
              <a:t>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Section </a:t>
            </a:r>
            <a:r>
              <a:rPr lang="ko-KR" altLang="en-US" dirty="0"/>
              <a:t>태그</a:t>
            </a:r>
            <a:r>
              <a:rPr lang="en-US" altLang="ko-KR" dirty="0"/>
              <a:t> </a:t>
            </a:r>
            <a:r>
              <a:rPr lang="ko-KR" altLang="en-US" dirty="0"/>
              <a:t>아래에 </a:t>
            </a:r>
            <a:r>
              <a:rPr lang="en-US" altLang="ko-KR" dirty="0"/>
              <a:t>nav </a:t>
            </a:r>
            <a:r>
              <a:rPr lang="ko-KR" altLang="en-US" dirty="0"/>
              <a:t>태그로 작업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이전</a:t>
            </a:r>
            <a:r>
              <a:rPr lang="en-US" altLang="ko-KR" dirty="0"/>
              <a:t>, </a:t>
            </a:r>
            <a:r>
              <a:rPr lang="ko-KR" altLang="en-US" dirty="0"/>
              <a:t>이후 버튼이 있어야 하므로</a:t>
            </a:r>
            <a:r>
              <a:rPr lang="en-US" altLang="ko-KR" dirty="0"/>
              <a:t>! 2</a:t>
            </a:r>
            <a:r>
              <a:rPr lang="ko-KR" altLang="en-US" dirty="0"/>
              <a:t>개 작업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A51378-8F8A-EA9F-98E5-26020A21B6F7}"/>
              </a:ext>
            </a:extLst>
          </p:cNvPr>
          <p:cNvSpPr txBox="1"/>
          <p:nvPr/>
        </p:nvSpPr>
        <p:spPr>
          <a:xfrm>
            <a:off x="857775" y="2984384"/>
            <a:ext cx="6094602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btnPrev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PREV Music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btnNext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NEXT Music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85958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버튼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/>
              <a:t>CSS </a:t>
            </a:r>
            <a:r>
              <a:rPr lang="ko-KR" altLang="en-US" dirty="0"/>
              <a:t>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버튼도 </a:t>
            </a:r>
            <a:r>
              <a:rPr lang="ko-KR" altLang="en-US" dirty="0" err="1"/>
              <a:t>콤포넌트로</a:t>
            </a:r>
            <a:r>
              <a:rPr lang="ko-KR" altLang="en-US" dirty="0"/>
              <a:t> 작업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_</a:t>
            </a:r>
            <a:r>
              <a:rPr lang="en-US" altLang="ko-KR" dirty="0" err="1"/>
              <a:t>btns.scss</a:t>
            </a:r>
            <a:r>
              <a:rPr lang="ko-KR" altLang="en-US" dirty="0"/>
              <a:t> 파일 생성</a:t>
            </a:r>
            <a:endParaRPr lang="en-US" altLang="ko-KR" dirty="0"/>
          </a:p>
          <a:p>
            <a:r>
              <a:rPr lang="en-US" altLang="ko-KR" dirty="0" err="1"/>
              <a:t>Style.scss</a:t>
            </a:r>
            <a:r>
              <a:rPr lang="en-US" altLang="ko-KR" dirty="0"/>
              <a:t> </a:t>
            </a:r>
            <a:r>
              <a:rPr lang="ko-KR" altLang="en-US" dirty="0"/>
              <a:t>파일에 </a:t>
            </a:r>
            <a:r>
              <a:rPr lang="ko-KR" altLang="en-US" dirty="0" err="1"/>
              <a:t>임포트</a:t>
            </a:r>
            <a:r>
              <a:rPr lang="en-US" altLang="ko-KR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63554F-5E3E-DA7F-FD2B-EF34BE2C80E8}"/>
              </a:ext>
            </a:extLst>
          </p:cNvPr>
          <p:cNvSpPr txBox="1"/>
          <p:nvPr/>
        </p:nvSpPr>
        <p:spPr>
          <a:xfrm>
            <a:off x="715162" y="3767201"/>
            <a:ext cx="6094602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"panel"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74923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Conflict </a:t>
            </a:r>
            <a:r>
              <a:rPr lang="ko-KR" altLang="en-US" dirty="0"/>
              <a:t>상황 해결하기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2"/>
            <a:ext cx="11260802" cy="5282134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r>
              <a:rPr lang="ko-KR" altLang="en-US" dirty="0"/>
              <a:t>지금은 </a:t>
            </a:r>
            <a:r>
              <a:rPr lang="en-US" altLang="ko-KR" dirty="0">
                <a:solidFill>
                  <a:schemeClr val="accent2"/>
                </a:solidFill>
              </a:rPr>
              <a:t>merge</a:t>
            </a:r>
            <a:r>
              <a:rPr lang="en-US" altLang="ko-KR" dirty="0"/>
              <a:t> </a:t>
            </a:r>
            <a:r>
              <a:rPr lang="ko-KR" altLang="en-US" dirty="0"/>
              <a:t>중 이므로 커맨드 창에 </a:t>
            </a:r>
            <a:r>
              <a:rPr lang="en-US" altLang="ko-KR" dirty="0">
                <a:solidFill>
                  <a:srgbClr val="4474D2"/>
                </a:solidFill>
              </a:rPr>
              <a:t>MERGING</a:t>
            </a:r>
            <a:r>
              <a:rPr lang="en-US" altLang="ko-KR" dirty="0"/>
              <a:t> </a:t>
            </a:r>
            <a:r>
              <a:rPr lang="ko-KR" altLang="en-US" dirty="0"/>
              <a:t>이라고 뜹니다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코드 수정으로 끝이 아니라 </a:t>
            </a:r>
            <a:r>
              <a:rPr lang="ko-KR" altLang="en-US" dirty="0" err="1">
                <a:solidFill>
                  <a:schemeClr val="accent2"/>
                </a:solidFill>
              </a:rPr>
              <a:t>커밋</a:t>
            </a:r>
            <a:r>
              <a:rPr lang="ko-KR" altLang="en-US" dirty="0" err="1"/>
              <a:t>을</a:t>
            </a:r>
            <a:r>
              <a:rPr lang="ko-KR" altLang="en-US" dirty="0"/>
              <a:t> 해야 </a:t>
            </a:r>
            <a:r>
              <a:rPr lang="en-US" altLang="ko-KR" dirty="0">
                <a:solidFill>
                  <a:srgbClr val="4474D2"/>
                </a:solidFill>
              </a:rPr>
              <a:t>MERGING </a:t>
            </a:r>
            <a:r>
              <a:rPr lang="ko-KR" altLang="en-US" dirty="0"/>
              <a:t>이 완료 됩니다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Git add .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 git commit –m “</a:t>
            </a:r>
            <a:r>
              <a:rPr lang="ko-KR" altLang="en-US" dirty="0">
                <a:solidFill>
                  <a:srgbClr val="00B050"/>
                </a:solidFill>
                <a:sym typeface="Wingdings" panose="05000000000000000000" pitchFamily="2" charset="2"/>
              </a:rPr>
              <a:t>충돌 해결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”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Merge </a:t>
            </a:r>
            <a:r>
              <a:rPr lang="ko-KR" altLang="en-US" dirty="0">
                <a:sym typeface="Wingdings" panose="05000000000000000000" pitchFamily="2" charset="2"/>
              </a:rPr>
              <a:t>가 완료되고 </a:t>
            </a:r>
            <a:r>
              <a:rPr lang="en-US" altLang="ko-KR" dirty="0">
                <a:sym typeface="Wingdings" panose="05000000000000000000" pitchFamily="2" charset="2"/>
              </a:rPr>
              <a:t>MERGING </a:t>
            </a:r>
            <a:r>
              <a:rPr lang="ko-KR" altLang="en-US" dirty="0">
                <a:sym typeface="Wingdings" panose="05000000000000000000" pitchFamily="2" charset="2"/>
              </a:rPr>
              <a:t>이라는 문구도 사라집니다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F4EFC1-6ABD-72D8-3C6F-307069523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80" y="1328391"/>
            <a:ext cx="6966297" cy="7514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1885284-4354-C6C4-641E-71638368C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80" y="4429373"/>
            <a:ext cx="6123288" cy="75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775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버튼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/>
              <a:t>CSS </a:t>
            </a:r>
            <a:r>
              <a:rPr lang="ko-KR" altLang="en-US" dirty="0"/>
              <a:t>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.</a:t>
            </a:r>
            <a:r>
              <a:rPr lang="en-US" altLang="ko-KR" dirty="0" err="1"/>
              <a:t>btnPrev</a:t>
            </a:r>
            <a:endParaRPr lang="en-US" altLang="ko-KR" dirty="0"/>
          </a:p>
          <a:p>
            <a:pPr lvl="1"/>
            <a:r>
              <a:rPr lang="en-US" altLang="ko-KR" dirty="0"/>
              <a:t>Width: 60px / height: 60px</a:t>
            </a:r>
          </a:p>
          <a:p>
            <a:pPr lvl="1"/>
            <a:r>
              <a:rPr lang="en-US" altLang="ko-KR" dirty="0"/>
              <a:t>Position: absolute / top: 50% / left: 50%</a:t>
            </a:r>
          </a:p>
          <a:p>
            <a:pPr lvl="1"/>
            <a:r>
              <a:rPr lang="en-US" altLang="ko-KR" dirty="0"/>
              <a:t>Transform(-20vw, -50%)</a:t>
            </a:r>
          </a:p>
          <a:p>
            <a:pPr lvl="1"/>
            <a:r>
              <a:rPr lang="en-US" altLang="ko-KR" dirty="0"/>
              <a:t>Display: flex / justify-content: </a:t>
            </a:r>
            <a:r>
              <a:rPr lang="en-US" altLang="ko-KR" dirty="0" err="1"/>
              <a:t>felx</a:t>
            </a:r>
            <a:r>
              <a:rPr lang="en-US" altLang="ko-KR" dirty="0"/>
              <a:t>-start / align-</a:t>
            </a:r>
            <a:r>
              <a:rPr lang="en-US" altLang="ko-KR" dirty="0" err="1"/>
              <a:t>itmes</a:t>
            </a:r>
            <a:r>
              <a:rPr lang="en-US" altLang="ko-KR" dirty="0"/>
              <a:t>: center</a:t>
            </a:r>
          </a:p>
          <a:p>
            <a:pPr lvl="1"/>
            <a:r>
              <a:rPr lang="en-US" altLang="ko-KR" dirty="0"/>
              <a:t>Font-size: 0 / padding-left:20px / cursor: pointer</a:t>
            </a:r>
          </a:p>
          <a:p>
            <a:r>
              <a:rPr lang="en-US" altLang="ko-KR" dirty="0"/>
              <a:t>Span </a:t>
            </a:r>
          </a:p>
          <a:p>
            <a:pPr lvl="1"/>
            <a:r>
              <a:rPr lang="en-US" altLang="ko-KR" dirty="0"/>
              <a:t>Font-size: 18px / color: #fff / transition: 0.5s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9005310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736BC-B273-4E83-FF58-E7446E29F5F1}"/>
              </a:ext>
            </a:extLst>
          </p:cNvPr>
          <p:cNvSpPr txBox="1"/>
          <p:nvPr/>
        </p:nvSpPr>
        <p:spPr>
          <a:xfrm>
            <a:off x="413158" y="208157"/>
            <a:ext cx="6094602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btnPrev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-20vw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align-items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flex-start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104600371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버튼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움직이는 화살표 만들기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요런거는</a:t>
            </a:r>
            <a:r>
              <a:rPr lang="ko-KR" altLang="en-US" dirty="0"/>
              <a:t> 보통 가상 요소 선택자로 만듭니다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::Before / ::after </a:t>
            </a:r>
            <a:r>
              <a:rPr lang="ko-KR" altLang="en-US" dirty="0"/>
              <a:t>둘 다 선언해서 만들고 </a:t>
            </a:r>
            <a:r>
              <a:rPr lang="en-US" altLang="ko-KR" dirty="0"/>
              <a:t>Ani </a:t>
            </a:r>
            <a:r>
              <a:rPr lang="ko-KR" altLang="en-US" dirty="0"/>
              <a:t>효과 주기</a:t>
            </a:r>
            <a:r>
              <a:rPr lang="en-US" altLang="ko-KR" dirty="0"/>
              <a:t>	</a:t>
            </a:r>
          </a:p>
          <a:p>
            <a:r>
              <a:rPr lang="en-US" altLang="ko-KR" dirty="0"/>
              <a:t>::Before</a:t>
            </a:r>
          </a:p>
          <a:p>
            <a:pPr lvl="1"/>
            <a:r>
              <a:rPr lang="en-US" altLang="ko-KR" dirty="0"/>
              <a:t>Content: “”</a:t>
            </a:r>
          </a:p>
          <a:p>
            <a:pPr lvl="1"/>
            <a:r>
              <a:rPr lang="en-US" altLang="ko-KR" dirty="0"/>
              <a:t>Display: block / width: 100% / height: 2px / background-color: #fff</a:t>
            </a:r>
          </a:p>
          <a:p>
            <a:pPr lvl="1"/>
            <a:r>
              <a:rPr lang="en-US" altLang="ko-KR" dirty="0"/>
              <a:t>Position: absolute / left: 0px</a:t>
            </a:r>
          </a:p>
          <a:p>
            <a:pPr lvl="1"/>
            <a:r>
              <a:rPr lang="en-US" altLang="ko-KR" dirty="0"/>
              <a:t>Transform-origin: left center / transform: rotate(-180deg)</a:t>
            </a:r>
          </a:p>
          <a:p>
            <a:pPr lvl="1"/>
            <a:r>
              <a:rPr lang="en-US" altLang="ko-KR" dirty="0"/>
              <a:t>Transition: 0.5s</a:t>
            </a:r>
          </a:p>
        </p:txBody>
      </p:sp>
    </p:spTree>
    <p:extLst>
      <p:ext uri="{BB962C8B-B14F-4D97-AF65-F5344CB8AC3E}">
        <p14:creationId xmlns:p14="http://schemas.microsoft.com/office/powerpoint/2010/main" val="11992124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4172AF6-DD1F-F7AC-DAD6-623B051A59A8}"/>
              </a:ext>
            </a:extLst>
          </p:cNvPr>
          <p:cNvSpPr txBox="1"/>
          <p:nvPr/>
        </p:nvSpPr>
        <p:spPr>
          <a:xfrm>
            <a:off x="480270" y="321976"/>
            <a:ext cx="4595069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btnPrev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::before,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::after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transform-origin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-180deg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DF0ADD-05D3-DDE8-EFB7-98258A83912B}"/>
              </a:ext>
            </a:extLst>
          </p:cNvPr>
          <p:cNvSpPr txBox="1"/>
          <p:nvPr/>
        </p:nvSpPr>
        <p:spPr>
          <a:xfrm>
            <a:off x="5496887" y="321976"/>
            <a:ext cx="4855128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::after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180deg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3379162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버튼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ko-KR" altLang="en-US" dirty="0"/>
              <a:t>움직이는 화살표 만들기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Hover </a:t>
            </a:r>
            <a:r>
              <a:rPr lang="ko-KR" altLang="en-US" dirty="0"/>
              <a:t>효과 주기</a:t>
            </a:r>
            <a:endParaRPr lang="en-US" altLang="ko-KR" dirty="0"/>
          </a:p>
          <a:p>
            <a:pPr lvl="1"/>
            <a:r>
              <a:rPr lang="ko-KR" altLang="en-US" dirty="0"/>
              <a:t>글자는 </a:t>
            </a:r>
            <a:r>
              <a:rPr lang="ko-KR" altLang="en-US" dirty="0" err="1"/>
              <a:t>쇽</a:t>
            </a:r>
            <a:r>
              <a:rPr lang="ko-KR" altLang="en-US" dirty="0"/>
              <a:t> 사라지게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::Before / ::After </a:t>
            </a:r>
            <a:r>
              <a:rPr lang="ko-KR" altLang="en-US" dirty="0"/>
              <a:t>는 각도를 변경해서 화살표처럼 보이도록</a:t>
            </a:r>
            <a:endParaRPr lang="en-US" altLang="ko-KR" dirty="0"/>
          </a:p>
          <a:p>
            <a:pPr lvl="2"/>
            <a:r>
              <a:rPr lang="en-US" altLang="ko-KR" dirty="0"/>
              <a:t>30</a:t>
            </a:r>
            <a:r>
              <a:rPr lang="ko-KR" altLang="en-US" dirty="0"/>
              <a:t>도를 기준으로 위 아래로 위치 하도록 설정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3857679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C156B42-2BD0-ECD8-1973-00E92CB6B7DB}"/>
              </a:ext>
            </a:extLst>
          </p:cNvPr>
          <p:cNvSpPr txBox="1"/>
          <p:nvPr/>
        </p:nvSpPr>
        <p:spPr>
          <a:xfrm>
            <a:off x="639661" y="514760"/>
            <a:ext cx="6094602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btnPrev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::before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-30deg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::after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297862087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Next </a:t>
            </a:r>
            <a:r>
              <a:rPr lang="ko-KR" altLang="en-US" dirty="0"/>
              <a:t>버튼도 작업해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Prev</a:t>
            </a:r>
            <a:r>
              <a:rPr lang="en-US" altLang="ko-KR" dirty="0"/>
              <a:t> </a:t>
            </a:r>
            <a:r>
              <a:rPr lang="ko-KR" altLang="en-US" dirty="0"/>
              <a:t>버튼과 거의 유사한 </a:t>
            </a:r>
            <a:r>
              <a:rPr lang="en-US" altLang="ko-KR" dirty="0"/>
              <a:t>Next </a:t>
            </a:r>
            <a:r>
              <a:rPr lang="ko-KR" altLang="en-US" dirty="0"/>
              <a:t>버튼 작업하기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4320039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664AF1-8295-0F07-76B9-F281DBA77927}"/>
              </a:ext>
            </a:extLst>
          </p:cNvPr>
          <p:cNvSpPr txBox="1"/>
          <p:nvPr/>
        </p:nvSpPr>
        <p:spPr>
          <a:xfrm>
            <a:off x="361538" y="286603"/>
            <a:ext cx="6096000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align-items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flex-start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3A100F-98A0-A4D8-54E9-A7F67173EF21}"/>
              </a:ext>
            </a:extLst>
          </p:cNvPr>
          <p:cNvSpPr txBox="1"/>
          <p:nvPr/>
        </p:nvSpPr>
        <p:spPr>
          <a:xfrm>
            <a:off x="5892800" y="58846"/>
            <a:ext cx="6096000" cy="67403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&amp;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::before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::after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transform-origin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-180deg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::after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180deg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:hover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-100%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::before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-30deg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::after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30deg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}}}</a:t>
            </a:r>
          </a:p>
        </p:txBody>
      </p:sp>
    </p:spTree>
    <p:extLst>
      <p:ext uri="{BB962C8B-B14F-4D97-AF65-F5344CB8AC3E}">
        <p14:creationId xmlns:p14="http://schemas.microsoft.com/office/powerpoint/2010/main" val="339611976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71141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좌우 이동 버튼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클릭 액션 처리</a:t>
            </a:r>
          </a:p>
        </p:txBody>
      </p:sp>
    </p:spTree>
    <p:extLst>
      <p:ext uri="{BB962C8B-B14F-4D97-AF65-F5344CB8AC3E}">
        <p14:creationId xmlns:p14="http://schemas.microsoft.com/office/powerpoint/2010/main" val="188151835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버튼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JS </a:t>
            </a:r>
            <a:r>
              <a:rPr lang="ko-KR" altLang="en-US" dirty="0"/>
              <a:t>처리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버튼을 각각 불러옵시다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해당 패널의 위치 값을 저장할 변수 만들기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각각 버튼에 이벤트 붙이기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0</a:t>
            </a:r>
            <a:r>
              <a:rPr lang="ko-KR" altLang="en-US" dirty="0"/>
              <a:t>을 기준으로 </a:t>
            </a:r>
            <a:r>
              <a:rPr lang="en-US" altLang="ko-KR" dirty="0"/>
              <a:t>next </a:t>
            </a:r>
            <a:r>
              <a:rPr lang="ko-KR" altLang="en-US" dirty="0"/>
              <a:t>를 누르면 </a:t>
            </a:r>
            <a:r>
              <a:rPr lang="en-US" altLang="ko-KR" dirty="0"/>
              <a:t>+1 * 45deg </a:t>
            </a:r>
            <a:r>
              <a:rPr lang="ko-KR" altLang="en-US" dirty="0"/>
              <a:t>씩 돌아가고</a:t>
            </a:r>
            <a:endParaRPr lang="en-US" altLang="ko-KR" dirty="0"/>
          </a:p>
          <a:p>
            <a:r>
              <a:rPr lang="en-US" altLang="ko-KR" dirty="0" err="1"/>
              <a:t>Prev</a:t>
            </a:r>
            <a:r>
              <a:rPr lang="en-US" altLang="ko-KR" dirty="0"/>
              <a:t> </a:t>
            </a:r>
            <a:r>
              <a:rPr lang="ko-KR" altLang="en-US" dirty="0"/>
              <a:t>를 누르면 </a:t>
            </a:r>
            <a:r>
              <a:rPr lang="en-US" altLang="ko-KR" dirty="0"/>
              <a:t>-1 * 45deg</a:t>
            </a:r>
            <a:r>
              <a:rPr lang="ko-KR" altLang="en-US" dirty="0"/>
              <a:t> 씩 돌아가면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다만</a:t>
            </a:r>
            <a:r>
              <a:rPr lang="en-US" altLang="ko-KR" dirty="0"/>
              <a:t>, </a:t>
            </a:r>
            <a:r>
              <a:rPr lang="ko-KR" altLang="en-US" dirty="0"/>
              <a:t>해당 속성 값은 누적이 아니므로 </a:t>
            </a:r>
            <a:r>
              <a:rPr lang="en-US" altLang="ko-KR" dirty="0"/>
              <a:t>next </a:t>
            </a:r>
            <a:r>
              <a:rPr lang="ko-KR" altLang="en-US" dirty="0"/>
              <a:t>가 </a:t>
            </a:r>
            <a:r>
              <a:rPr lang="en-US" altLang="ko-KR" dirty="0"/>
              <a:t>2</a:t>
            </a:r>
            <a:r>
              <a:rPr lang="ko-KR" altLang="en-US" dirty="0"/>
              <a:t>번 눌리면 </a:t>
            </a:r>
            <a:r>
              <a:rPr lang="en-US" altLang="ko-KR" dirty="0"/>
              <a:t>45deg </a:t>
            </a:r>
            <a:r>
              <a:rPr lang="ko-KR" altLang="en-US" dirty="0"/>
              <a:t>에서 </a:t>
            </a:r>
            <a:r>
              <a:rPr lang="en-US" altLang="ko-KR" dirty="0"/>
              <a:t>90deg </a:t>
            </a:r>
            <a:r>
              <a:rPr lang="ko-KR" altLang="en-US" dirty="0"/>
              <a:t>로 돌아야 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해당 패널의 위치 값을 </a:t>
            </a:r>
            <a:r>
              <a:rPr lang="en-US" altLang="ko-KR" dirty="0"/>
              <a:t>0 </a:t>
            </a:r>
            <a:r>
              <a:rPr lang="ko-KR" altLang="en-US" dirty="0"/>
              <a:t>을 기준으로 정해서 곱하면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43457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Conflict </a:t>
            </a:r>
            <a:r>
              <a:rPr lang="ko-KR" altLang="en-US" dirty="0"/>
              <a:t>상황 해결하기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2"/>
            <a:ext cx="11260802" cy="5282134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Git branch</a:t>
            </a:r>
          </a:p>
          <a:p>
            <a:r>
              <a:rPr lang="ko-KR" altLang="en-US" dirty="0"/>
              <a:t>남은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 err="1"/>
              <a:t>브랜치는</a:t>
            </a:r>
            <a:r>
              <a:rPr lang="ko-KR" altLang="en-US" dirty="0"/>
              <a:t> 삭제를 해봅시다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Git branch -d </a:t>
            </a:r>
            <a:r>
              <a:rPr lang="en-US" altLang="ko-KR" dirty="0" err="1">
                <a:solidFill>
                  <a:srgbClr val="00B050"/>
                </a:solidFill>
              </a:rPr>
              <a:t>css</a:t>
            </a:r>
            <a:endParaRPr lang="en-US" altLang="ko-KR" dirty="0">
              <a:solidFill>
                <a:srgbClr val="00B050"/>
              </a:solidFill>
            </a:endParaRPr>
          </a:p>
          <a:p>
            <a:r>
              <a:rPr lang="en-US" altLang="ko-KR" dirty="0">
                <a:solidFill>
                  <a:srgbClr val="00B050"/>
                </a:solidFill>
              </a:rPr>
              <a:t>Git branch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1566313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115C4D-63E4-A487-7D7B-AE150BF34F10}"/>
              </a:ext>
            </a:extLst>
          </p:cNvPr>
          <p:cNvSpPr txBox="1"/>
          <p:nvPr/>
        </p:nvSpPr>
        <p:spPr>
          <a:xfrm>
            <a:off x="393001" y="394051"/>
            <a:ext cx="93606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btnPrev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btnNext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`rotate(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++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deg)`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`rotate(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--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deg)`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ACE9D2B-8709-A906-358A-583E8FE91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3708400"/>
            <a:ext cx="11260802" cy="2902126"/>
          </a:xfrm>
        </p:spPr>
        <p:txBody>
          <a:bodyPr>
            <a:normAutofit/>
          </a:bodyPr>
          <a:lstStyle/>
          <a:p>
            <a:r>
              <a:rPr lang="ko-KR" altLang="en-US" dirty="0"/>
              <a:t>돌아가는 애니메이션을 줘야 하는데</a:t>
            </a:r>
            <a:r>
              <a:rPr lang="en-US" altLang="ko-KR" dirty="0"/>
              <a:t>, </a:t>
            </a:r>
            <a:r>
              <a:rPr lang="ko-KR" altLang="en-US" dirty="0"/>
              <a:t>돌아가는 </a:t>
            </a:r>
            <a:r>
              <a:rPr lang="en-US" altLang="ko-KR" dirty="0"/>
              <a:t>UI</a:t>
            </a:r>
            <a:r>
              <a:rPr lang="ko-KR" altLang="en-US" dirty="0"/>
              <a:t>는 </a:t>
            </a:r>
            <a:r>
              <a:rPr lang="en-US" altLang="ko-KR" dirty="0"/>
              <a:t>Section </a:t>
            </a:r>
            <a:r>
              <a:rPr lang="ko-KR" altLang="en-US" dirty="0"/>
              <a:t>이므로 </a:t>
            </a:r>
            <a:r>
              <a:rPr lang="en-US" altLang="ko-KR" dirty="0"/>
              <a:t>Section </a:t>
            </a:r>
            <a:r>
              <a:rPr lang="ko-KR" altLang="en-US" dirty="0"/>
              <a:t>에 </a:t>
            </a:r>
            <a:r>
              <a:rPr lang="en-US" altLang="ko-KR" dirty="0"/>
              <a:t>transition: 1s; </a:t>
            </a:r>
            <a:r>
              <a:rPr lang="ko-KR" altLang="en-US" dirty="0"/>
              <a:t>값 추가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E15AF4-C1AD-AE27-0A83-FF1CD511E41F}"/>
              </a:ext>
            </a:extLst>
          </p:cNvPr>
          <p:cNvSpPr txBox="1"/>
          <p:nvPr/>
        </p:nvSpPr>
        <p:spPr>
          <a:xfrm>
            <a:off x="6807199" y="4577140"/>
            <a:ext cx="4557486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3379762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71141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가운데 패널에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활성화 주기</a:t>
            </a:r>
          </a:p>
        </p:txBody>
      </p:sp>
    </p:spTree>
    <p:extLst>
      <p:ext uri="{BB962C8B-B14F-4D97-AF65-F5344CB8AC3E}">
        <p14:creationId xmlns:p14="http://schemas.microsoft.com/office/powerpoint/2010/main" val="325454754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활성화 패널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on </a:t>
            </a:r>
            <a:r>
              <a:rPr lang="ko-KR" altLang="en-US" dirty="0"/>
              <a:t>클래스 부여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ko-KR" altLang="en-US" dirty="0"/>
              <a:t>첫번째 패널인 </a:t>
            </a:r>
            <a:r>
              <a:rPr lang="en-US" altLang="ko-KR" dirty="0"/>
              <a:t>Article </a:t>
            </a:r>
            <a:r>
              <a:rPr lang="ko-KR" altLang="en-US" dirty="0"/>
              <a:t>에 </a:t>
            </a:r>
            <a:r>
              <a:rPr lang="en-US" altLang="ko-KR" dirty="0"/>
              <a:t>on </a:t>
            </a:r>
            <a:r>
              <a:rPr lang="ko-KR" altLang="en-US" dirty="0"/>
              <a:t>클래스를 부여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On </a:t>
            </a:r>
            <a:r>
              <a:rPr lang="ko-KR" altLang="en-US" dirty="0"/>
              <a:t>클래스를 가진 패널은</a:t>
            </a:r>
            <a:endParaRPr lang="en-US" altLang="ko-KR" dirty="0"/>
          </a:p>
          <a:p>
            <a:pPr lvl="1"/>
            <a:r>
              <a:rPr lang="en-US" altLang="ko-KR" dirty="0"/>
              <a:t>Opacity: 1 / transform: scale(1) </a:t>
            </a:r>
            <a:r>
              <a:rPr lang="ko-KR" altLang="en-US" dirty="0"/>
              <a:t>부여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BFC95A-1737-7D2F-5C9A-85A6C4AE9EF2}"/>
              </a:ext>
            </a:extLst>
          </p:cNvPr>
          <p:cNvSpPr txBox="1"/>
          <p:nvPr/>
        </p:nvSpPr>
        <p:spPr>
          <a:xfrm>
            <a:off x="824753" y="2189462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230C15-0C19-D0CF-D7D1-AEE5BD0A4071}"/>
              </a:ext>
            </a:extLst>
          </p:cNvPr>
          <p:cNvSpPr txBox="1"/>
          <p:nvPr/>
        </p:nvSpPr>
        <p:spPr>
          <a:xfrm>
            <a:off x="7055223" y="3968045"/>
            <a:ext cx="4186518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243331906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활성화 패널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JS </a:t>
            </a:r>
            <a:r>
              <a:rPr lang="ko-KR" altLang="en-US" dirty="0"/>
              <a:t>처리하기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ko-KR" altLang="en-US" dirty="0"/>
              <a:t>전역 변수로 활성화 패널의 위치를 저장 </a:t>
            </a:r>
            <a:r>
              <a:rPr lang="en-US" altLang="ko-KR" dirty="0">
                <a:sym typeface="Wingdings" panose="05000000000000000000" pitchFamily="2" charset="2"/>
              </a:rPr>
              <a:t> let active = 0;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Prev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버튼 처리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/>
              <a:t>초창기 위치가 </a:t>
            </a:r>
            <a:r>
              <a:rPr lang="en-US" altLang="ko-KR" dirty="0"/>
              <a:t>0</a:t>
            </a:r>
          </a:p>
          <a:p>
            <a:pPr lvl="1"/>
            <a:r>
              <a:rPr lang="en-US" altLang="ko-KR" dirty="0"/>
              <a:t>0</a:t>
            </a:r>
            <a:r>
              <a:rPr lang="ko-KR" altLang="en-US" dirty="0"/>
              <a:t>에서 </a:t>
            </a:r>
            <a:r>
              <a:rPr lang="en-US" altLang="ko-KR" dirty="0" err="1"/>
              <a:t>prev</a:t>
            </a:r>
            <a:r>
              <a:rPr lang="en-US" altLang="ko-KR" dirty="0"/>
              <a:t> </a:t>
            </a:r>
            <a:r>
              <a:rPr lang="ko-KR" altLang="en-US" dirty="0"/>
              <a:t>가 눌리면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제일 마지막</a:t>
            </a:r>
            <a:r>
              <a:rPr lang="en-US" altLang="ko-KR" dirty="0">
                <a:sym typeface="Wingdings" panose="05000000000000000000" pitchFamily="2" charset="2"/>
              </a:rPr>
              <a:t>(article </a:t>
            </a:r>
            <a:r>
              <a:rPr lang="ko-KR" altLang="en-US" dirty="0">
                <a:sym typeface="Wingdings" panose="05000000000000000000" pitchFamily="2" charset="2"/>
              </a:rPr>
              <a:t>의 개수 </a:t>
            </a:r>
            <a:r>
              <a:rPr lang="en-US" altLang="ko-KR" dirty="0">
                <a:sym typeface="Wingdings" panose="05000000000000000000" pitchFamily="2" charset="2"/>
              </a:rPr>
              <a:t>– 1)</a:t>
            </a:r>
            <a:r>
              <a:rPr lang="ko-KR" altLang="en-US" dirty="0">
                <a:sym typeface="Wingdings" panose="05000000000000000000" pitchFamily="2" charset="2"/>
              </a:rPr>
              <a:t>으로 이동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그 외에는 자신의 값에서 </a:t>
            </a:r>
            <a:r>
              <a:rPr lang="en-US" altLang="ko-KR" dirty="0">
                <a:sym typeface="Wingdings" panose="05000000000000000000" pitchFamily="2" charset="2"/>
              </a:rPr>
              <a:t>-1 </a:t>
            </a:r>
            <a:r>
              <a:rPr lang="ko-KR" altLang="en-US" dirty="0">
                <a:sym typeface="Wingdings" panose="05000000000000000000" pitchFamily="2" charset="2"/>
              </a:rPr>
              <a:t>만 해주면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그리고 현재 모든 </a:t>
            </a:r>
            <a:r>
              <a:rPr lang="en-US" altLang="ko-KR" dirty="0">
                <a:sym typeface="Wingdings" panose="05000000000000000000" pitchFamily="2" charset="2"/>
              </a:rPr>
              <a:t>article 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en-US" altLang="ko-KR" dirty="0">
                <a:sym typeface="Wingdings" panose="05000000000000000000" pitchFamily="2" charset="2"/>
              </a:rPr>
              <a:t>on </a:t>
            </a:r>
            <a:r>
              <a:rPr lang="ko-KR" altLang="en-US" dirty="0">
                <a:sym typeface="Wingdings" panose="05000000000000000000" pitchFamily="2" charset="2"/>
              </a:rPr>
              <a:t>이라는 클래스를 제거 후 </a:t>
            </a:r>
            <a:r>
              <a:rPr lang="en-US" altLang="ko-KR" dirty="0">
                <a:sym typeface="Wingdings" panose="05000000000000000000" pitchFamily="2" charset="2"/>
              </a:rPr>
              <a:t> active </a:t>
            </a:r>
            <a:r>
              <a:rPr lang="ko-KR" altLang="en-US" dirty="0">
                <a:sym typeface="Wingdings" panose="05000000000000000000" pitchFamily="2" charset="2"/>
              </a:rPr>
              <a:t>위치에만 </a:t>
            </a:r>
            <a:r>
              <a:rPr lang="en-US" altLang="ko-KR" dirty="0">
                <a:sym typeface="Wingdings" panose="05000000000000000000" pitchFamily="2" charset="2"/>
              </a:rPr>
              <a:t>on </a:t>
            </a:r>
            <a:r>
              <a:rPr lang="ko-KR" altLang="en-US" dirty="0">
                <a:sym typeface="Wingdings" panose="05000000000000000000" pitchFamily="2" charset="2"/>
              </a:rPr>
              <a:t>클래스 추가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8600710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3491E5-1FB3-24E6-1261-F6BE0F318741}"/>
              </a:ext>
            </a:extLst>
          </p:cNvPr>
          <p:cNvSpPr txBox="1"/>
          <p:nvPr/>
        </p:nvSpPr>
        <p:spPr>
          <a:xfrm>
            <a:off x="510988" y="436672"/>
            <a:ext cx="7637930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`rotate(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++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deg)`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--;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86432529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활성화 패널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JS </a:t>
            </a:r>
            <a:r>
              <a:rPr lang="ko-KR" altLang="en-US" dirty="0"/>
              <a:t>처리하기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Next </a:t>
            </a:r>
            <a:r>
              <a:rPr lang="ko-KR" altLang="en-US" dirty="0">
                <a:sym typeface="Wingdings" panose="05000000000000000000" pitchFamily="2" charset="2"/>
              </a:rPr>
              <a:t>버튼 처리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이 친구는 반대로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마지막 위치에서 </a:t>
            </a:r>
            <a:r>
              <a:rPr lang="en-US" altLang="ko-KR" dirty="0">
                <a:sym typeface="Wingdings" panose="05000000000000000000" pitchFamily="2" charset="2"/>
              </a:rPr>
              <a:t>next </a:t>
            </a:r>
            <a:r>
              <a:rPr lang="ko-KR" altLang="en-US" dirty="0">
                <a:sym typeface="Wingdings" panose="05000000000000000000" pitchFamily="2" charset="2"/>
              </a:rPr>
              <a:t>가 눌리면 </a:t>
            </a:r>
            <a:r>
              <a:rPr lang="en-US" altLang="ko-KR" dirty="0">
                <a:sym typeface="Wingdings" panose="05000000000000000000" pitchFamily="2" charset="2"/>
              </a:rPr>
              <a:t>0</a:t>
            </a:r>
            <a:r>
              <a:rPr lang="ko-KR" altLang="en-US" dirty="0">
                <a:sym typeface="Wingdings" panose="05000000000000000000" pitchFamily="2" charset="2"/>
              </a:rPr>
              <a:t>으로 변경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나머지는 클릭 되면 </a:t>
            </a:r>
            <a:r>
              <a:rPr lang="en-US" altLang="ko-KR" dirty="0">
                <a:sym typeface="Wingdings" panose="05000000000000000000" pitchFamily="2" charset="2"/>
              </a:rPr>
              <a:t>+1 </a:t>
            </a:r>
            <a:r>
              <a:rPr lang="ko-KR" altLang="en-US" dirty="0">
                <a:sym typeface="Wingdings" panose="05000000000000000000" pitchFamily="2" charset="2"/>
              </a:rPr>
              <a:t>해주면 되겠죠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역시 모든 </a:t>
            </a:r>
            <a:r>
              <a:rPr lang="en-US" altLang="ko-KR" dirty="0">
                <a:sym typeface="Wingdings" panose="05000000000000000000" pitchFamily="2" charset="2"/>
              </a:rPr>
              <a:t>article 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en-US" altLang="ko-KR" dirty="0">
                <a:sym typeface="Wingdings" panose="05000000000000000000" pitchFamily="2" charset="2"/>
              </a:rPr>
              <a:t>on </a:t>
            </a:r>
            <a:r>
              <a:rPr lang="ko-KR" altLang="en-US" dirty="0">
                <a:sym typeface="Wingdings" panose="05000000000000000000" pitchFamily="2" charset="2"/>
              </a:rPr>
              <a:t>클래스 제거 후 </a:t>
            </a:r>
            <a:r>
              <a:rPr lang="en-US" altLang="ko-KR" dirty="0">
                <a:sym typeface="Wingdings" panose="05000000000000000000" pitchFamily="2" charset="2"/>
              </a:rPr>
              <a:t> active </a:t>
            </a:r>
            <a:r>
              <a:rPr lang="ko-KR" altLang="en-US" dirty="0">
                <a:sym typeface="Wingdings" panose="05000000000000000000" pitchFamily="2" charset="2"/>
              </a:rPr>
              <a:t>위치에 </a:t>
            </a:r>
            <a:r>
              <a:rPr lang="en-US" altLang="ko-KR" dirty="0">
                <a:sym typeface="Wingdings" panose="05000000000000000000" pitchFamily="2" charset="2"/>
              </a:rPr>
              <a:t>on </a:t>
            </a:r>
            <a:r>
              <a:rPr lang="ko-KR" altLang="en-US" dirty="0">
                <a:sym typeface="Wingdings" panose="05000000000000000000" pitchFamily="2" charset="2"/>
              </a:rPr>
              <a:t>클래스 부여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2915460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0D04E0-72FB-28C9-6D6F-6A88A3CB8A4B}"/>
              </a:ext>
            </a:extLst>
          </p:cNvPr>
          <p:cNvSpPr txBox="1"/>
          <p:nvPr/>
        </p:nvSpPr>
        <p:spPr>
          <a:xfrm>
            <a:off x="502023" y="571960"/>
            <a:ext cx="8516471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`rotate(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--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deg)`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50659037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71141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패널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꾸미기</a:t>
            </a:r>
          </a:p>
        </p:txBody>
      </p:sp>
    </p:spTree>
    <p:extLst>
      <p:ext uri="{BB962C8B-B14F-4D97-AF65-F5344CB8AC3E}">
        <p14:creationId xmlns:p14="http://schemas.microsoft.com/office/powerpoint/2010/main" val="223458639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앨범 사진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HTML</a:t>
            </a:r>
            <a:r>
              <a:rPr lang="ko-KR" altLang="en-US" dirty="0"/>
              <a:t> 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ko-KR" altLang="en-US" dirty="0"/>
              <a:t>먼저 앨범 사진을 넣어 보아요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사진을 넣을 </a:t>
            </a:r>
            <a:r>
              <a:rPr lang="en-US" altLang="ko-KR" dirty="0"/>
              <a:t>div </a:t>
            </a:r>
            <a:r>
              <a:rPr lang="ko-KR" altLang="en-US" dirty="0"/>
              <a:t>요소 </a:t>
            </a:r>
            <a:r>
              <a:rPr lang="en-US" altLang="ko-KR" dirty="0"/>
              <a:t>pic </a:t>
            </a:r>
            <a:r>
              <a:rPr lang="ko-KR" altLang="en-US" dirty="0"/>
              <a:t>삽입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CD </a:t>
            </a:r>
            <a:r>
              <a:rPr lang="ko-KR" altLang="en-US" dirty="0"/>
              <a:t>처럼 보이기 위한 가운데 구멍 </a:t>
            </a:r>
            <a:r>
              <a:rPr lang="en-US" altLang="ko-KR" dirty="0"/>
              <a:t>dot </a:t>
            </a:r>
            <a:r>
              <a:rPr lang="ko-KR" altLang="en-US" dirty="0"/>
              <a:t>도 삽입</a:t>
            </a:r>
            <a:r>
              <a:rPr lang="en-US" altLang="ko-KR" dirty="0"/>
              <a:t>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6CF15C-F6E6-B8E0-9823-5082655FE313}"/>
              </a:ext>
            </a:extLst>
          </p:cNvPr>
          <p:cNvSpPr txBox="1"/>
          <p:nvPr/>
        </p:nvSpPr>
        <p:spPr>
          <a:xfrm>
            <a:off x="690282" y="3851504"/>
            <a:ext cx="60960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"pic"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"dot"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74989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앨범 사진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CSS</a:t>
            </a:r>
            <a:r>
              <a:rPr lang="ko-KR" altLang="en-US" dirty="0"/>
              <a:t> 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 fontScale="92500"/>
          </a:bodyPr>
          <a:lstStyle/>
          <a:p>
            <a:r>
              <a:rPr lang="en-US" altLang="ko-KR" dirty="0"/>
              <a:t>.pic</a:t>
            </a:r>
          </a:p>
          <a:p>
            <a:pPr lvl="1"/>
            <a:r>
              <a:rPr lang="en-US" altLang="ko-KR" dirty="0"/>
              <a:t>Width: 15vw / height: 15vw;</a:t>
            </a:r>
          </a:p>
          <a:p>
            <a:r>
              <a:rPr lang="ko-KR" altLang="en-US" dirty="0"/>
              <a:t>실제 사진은 </a:t>
            </a:r>
            <a:r>
              <a:rPr lang="en-US" altLang="ko-KR" dirty="0"/>
              <a:t>::before </a:t>
            </a:r>
            <a:r>
              <a:rPr lang="ko-KR" altLang="en-US" dirty="0"/>
              <a:t>와 </a:t>
            </a:r>
            <a:r>
              <a:rPr lang="en-US" altLang="ko-KR" dirty="0"/>
              <a:t>::after </a:t>
            </a:r>
            <a:r>
              <a:rPr lang="ko-KR" altLang="en-US" dirty="0"/>
              <a:t>를 사용해서 처리 합니다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Content: “”</a:t>
            </a:r>
          </a:p>
          <a:p>
            <a:pPr lvl="1"/>
            <a:r>
              <a:rPr lang="en-US" altLang="ko-KR" dirty="0"/>
              <a:t>Display: block / width: 100% / height: 100%</a:t>
            </a:r>
          </a:p>
          <a:p>
            <a:pPr lvl="1"/>
            <a:r>
              <a:rPr lang="en-US" altLang="ko-KR" dirty="0"/>
              <a:t>position: absolute / top: 0px / left: 0px / border-radius: 50%</a:t>
            </a:r>
          </a:p>
          <a:p>
            <a:pPr lvl="1"/>
            <a:r>
              <a:rPr lang="en-US" altLang="ko-KR" dirty="0"/>
              <a:t>background-repeat: no-repeat / background-position: center / background-size: cover</a:t>
            </a:r>
          </a:p>
          <a:p>
            <a:pPr lvl="1"/>
            <a:r>
              <a:rPr lang="ko-KR" altLang="en-US" dirty="0"/>
              <a:t>이미지 주소로 이미지 삽입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10290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GitHub 무료로 다운 받기 - 2022년 최신 버전">
            <a:extLst>
              <a:ext uri="{FF2B5EF4-FFF2-40B4-BE49-F238E27FC236}">
                <a16:creationId xmlns:a16="http://schemas.microsoft.com/office/drawing/2014/main" id="{8B097661-4108-928E-EAC4-2A499270E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59" y="363070"/>
            <a:ext cx="10901082" cy="613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34331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AB3EFD-9E10-E566-DD67-7FDD2B3DD380}"/>
              </a:ext>
            </a:extLst>
          </p:cNvPr>
          <p:cNvSpPr txBox="1"/>
          <p:nvPr/>
        </p:nvSpPr>
        <p:spPr>
          <a:xfrm>
            <a:off x="277051" y="322122"/>
            <a:ext cx="6096000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    .pic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::before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::after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()”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</p:txBody>
      </p:sp>
    </p:spTree>
    <p:extLst>
      <p:ext uri="{BB962C8B-B14F-4D97-AF65-F5344CB8AC3E}">
        <p14:creationId xmlns:p14="http://schemas.microsoft.com/office/powerpoint/2010/main" val="62518991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앨범 사진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/>
              <a:t>CSS</a:t>
            </a:r>
            <a:r>
              <a:rPr lang="ko-KR" altLang="en-US" dirty="0"/>
              <a:t> 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 fontScale="92500"/>
          </a:bodyPr>
          <a:lstStyle/>
          <a:p>
            <a:r>
              <a:rPr lang="ko-KR" altLang="en-US" dirty="0"/>
              <a:t>지금은 사진 </a:t>
            </a:r>
            <a:r>
              <a:rPr lang="en-US" altLang="ko-KR" dirty="0"/>
              <a:t>2</a:t>
            </a:r>
            <a:r>
              <a:rPr lang="ko-KR" altLang="en-US" dirty="0"/>
              <a:t>장이 겹쳐진 상태이죠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::before </a:t>
            </a:r>
            <a:r>
              <a:rPr lang="ko-KR" altLang="en-US" dirty="0"/>
              <a:t>만 따로 이미지를 처리해서 자연스러운 그림자 효과를 줍시다</a:t>
            </a:r>
            <a:endParaRPr lang="en-US" altLang="ko-KR" dirty="0"/>
          </a:p>
          <a:p>
            <a:pPr lvl="1"/>
            <a:r>
              <a:rPr lang="en-US" altLang="ko-KR" dirty="0"/>
              <a:t>Transform: </a:t>
            </a:r>
            <a:r>
              <a:rPr lang="en-US" altLang="ko-KR" dirty="0" err="1"/>
              <a:t>translaste</a:t>
            </a:r>
            <a:r>
              <a:rPr lang="en-US" altLang="ko-KR" dirty="0"/>
              <a:t>(0, 10%) / filter: blur(20px) brightness(130%);</a:t>
            </a:r>
          </a:p>
          <a:p>
            <a:r>
              <a:rPr lang="en-US" altLang="ko-KR" dirty="0"/>
              <a:t>.dot </a:t>
            </a:r>
            <a:r>
              <a:rPr lang="ko-KR" altLang="en-US" dirty="0"/>
              <a:t>가운데 구멍도 처리해 보죠</a:t>
            </a:r>
            <a:endParaRPr lang="en-US" altLang="ko-KR" dirty="0"/>
          </a:p>
          <a:p>
            <a:pPr lvl="1"/>
            <a:r>
              <a:rPr lang="en-US" altLang="ko-KR" dirty="0"/>
              <a:t>Width: 2.5vw / height: 2.5vw / </a:t>
            </a:r>
            <a:r>
              <a:rPr lang="en-US" altLang="ko-KR" dirty="0" err="1"/>
              <a:t>postion</a:t>
            </a:r>
            <a:r>
              <a:rPr lang="en-US" altLang="ko-KR" dirty="0"/>
              <a:t>: absolute / top: 50% / left: 50% / transform: translate(-50%, -50%) / background-color: #fff / border-radius: 50% / box-shadow: inset 5px </a:t>
            </a:r>
            <a:r>
              <a:rPr lang="en-US" altLang="ko-KR" dirty="0" err="1"/>
              <a:t>5px</a:t>
            </a:r>
            <a:r>
              <a:rPr lang="en-US" altLang="ko-KR" dirty="0"/>
              <a:t> 10px </a:t>
            </a:r>
            <a:r>
              <a:rPr lang="en-US" altLang="ko-KR" dirty="0" err="1"/>
              <a:t>rgba</a:t>
            </a:r>
            <a:r>
              <a:rPr lang="en-US" altLang="ko-KR" dirty="0"/>
              <a:t>(0, 0, 0, 0.2); / z-index: 3</a:t>
            </a:r>
          </a:p>
        </p:txBody>
      </p:sp>
    </p:spTree>
    <p:extLst>
      <p:ext uri="{BB962C8B-B14F-4D97-AF65-F5344CB8AC3E}">
        <p14:creationId xmlns:p14="http://schemas.microsoft.com/office/powerpoint/2010/main" val="124860237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21598A-3829-0AE8-BCFE-58115FE0EE5A}"/>
              </a:ext>
            </a:extLst>
          </p:cNvPr>
          <p:cNvSpPr txBox="1"/>
          <p:nvPr/>
        </p:nvSpPr>
        <p:spPr>
          <a:xfrm>
            <a:off x="761999" y="522291"/>
            <a:ext cx="8973671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    .pic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      ::before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blur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brightness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.dot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box-shadow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</p:txBody>
      </p:sp>
    </p:spTree>
    <p:extLst>
      <p:ext uri="{BB962C8B-B14F-4D97-AF65-F5344CB8AC3E}">
        <p14:creationId xmlns:p14="http://schemas.microsoft.com/office/powerpoint/2010/main" val="283583354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앨범 사진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JS</a:t>
            </a:r>
            <a:r>
              <a:rPr lang="ko-KR" altLang="en-US" dirty="0"/>
              <a:t>로 일괄 삽입을 해봅시다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ko-KR" altLang="en-US" dirty="0"/>
              <a:t>현재 앨범 사진과 음악 </a:t>
            </a:r>
            <a:r>
              <a:rPr lang="en-US" altLang="ko-KR" dirty="0"/>
              <a:t>mp3 </a:t>
            </a:r>
            <a:r>
              <a:rPr lang="ko-KR" altLang="en-US" dirty="0"/>
              <a:t>파일명은 동일한 상태이죠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JS</a:t>
            </a:r>
            <a:r>
              <a:rPr lang="ko-KR" altLang="en-US" dirty="0"/>
              <a:t>에서 배열을 사용해서 일괄적으로 이미지를 삽입해 </a:t>
            </a:r>
            <a:r>
              <a:rPr lang="en-US" altLang="ko-KR" dirty="0" err="1"/>
              <a:t>BoA</a:t>
            </a:r>
            <a:r>
              <a:rPr lang="ko-KR" altLang="en-US" dirty="0"/>
              <a:t>요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각각의 파일명이 담긴 배열 만들기</a:t>
            </a:r>
            <a:endParaRPr lang="en-US" altLang="ko-KR" dirty="0"/>
          </a:p>
          <a:p>
            <a:pPr lvl="1"/>
            <a:r>
              <a:rPr lang="ko-KR" altLang="en-US" dirty="0"/>
              <a:t>이미 사용한 반복문이 있으니</a:t>
            </a:r>
            <a:r>
              <a:rPr lang="en-US" altLang="ko-KR" dirty="0"/>
              <a:t>, </a:t>
            </a:r>
            <a:r>
              <a:rPr lang="ko-KR" altLang="en-US" dirty="0"/>
              <a:t>해당 반복문에 처리를 해봅시다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4245194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E74C18-9BC9-198A-300B-8E00CEAB0989}"/>
              </a:ext>
            </a:extLst>
          </p:cNvPr>
          <p:cNvSpPr txBox="1"/>
          <p:nvPr/>
        </p:nvSpPr>
        <p:spPr>
          <a:xfrm>
            <a:off x="430306" y="1020285"/>
            <a:ext cx="11331388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"cardio"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"groove"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"happy"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"light"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"lily"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"limes"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"pop"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`rotate(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deg)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translateY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(-100vh)`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".pic"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pic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(../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.jpg)`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22546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앨범 사진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/>
              <a:t>before / after </a:t>
            </a:r>
            <a:r>
              <a:rPr lang="ko-KR" altLang="en-US" dirty="0"/>
              <a:t>에 상속 시키기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ko-KR" altLang="en-US" dirty="0"/>
              <a:t>지금은 </a:t>
            </a:r>
            <a:r>
              <a:rPr lang="en-US" altLang="ko-KR" dirty="0"/>
              <a:t>.pic </a:t>
            </a:r>
            <a:r>
              <a:rPr lang="ko-KR" altLang="en-US" dirty="0"/>
              <a:t>에 사진이 들어간 상태입니다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.pic </a:t>
            </a:r>
            <a:r>
              <a:rPr lang="ko-KR" altLang="en-US" dirty="0"/>
              <a:t>사진을 저 멀리 먼저 치웁시다</a:t>
            </a:r>
            <a:endParaRPr lang="en-US" altLang="ko-KR" dirty="0"/>
          </a:p>
          <a:p>
            <a:pPr lvl="1"/>
            <a:r>
              <a:rPr lang="en-US" altLang="ko-KR" dirty="0"/>
              <a:t>Background-repeat: no-repeat / background-position: -9999px -9999px;</a:t>
            </a:r>
          </a:p>
          <a:p>
            <a:r>
              <a:rPr lang="ko-KR" altLang="en-US" dirty="0"/>
              <a:t>그리고 </a:t>
            </a:r>
            <a:r>
              <a:rPr lang="en-US" altLang="ko-KR" dirty="0"/>
              <a:t>::before ::after </a:t>
            </a:r>
            <a:r>
              <a:rPr lang="ko-KR" altLang="en-US" dirty="0"/>
              <a:t>에 </a:t>
            </a:r>
            <a:r>
              <a:rPr lang="en-US" altLang="ko-KR" dirty="0"/>
              <a:t>.pic </a:t>
            </a:r>
            <a:r>
              <a:rPr lang="ko-KR" altLang="en-US" dirty="0"/>
              <a:t>의 사진 위치를 상속 시킵니다</a:t>
            </a:r>
            <a:r>
              <a:rPr lang="en-US" altLang="ko-KR" dirty="0"/>
              <a:t>!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7427564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070196-51BE-CA1A-CBD0-E38394AC6DB5}"/>
              </a:ext>
            </a:extLst>
          </p:cNvPr>
          <p:cNvSpPr txBox="1"/>
          <p:nvPr/>
        </p:nvSpPr>
        <p:spPr>
          <a:xfrm>
            <a:off x="591671" y="470317"/>
            <a:ext cx="6096000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    .pic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-9999px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-9999px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::before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::after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inherit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</p:txBody>
      </p:sp>
    </p:spTree>
    <p:extLst>
      <p:ext uri="{BB962C8B-B14F-4D97-AF65-F5344CB8AC3E}">
        <p14:creationId xmlns:p14="http://schemas.microsoft.com/office/powerpoint/2010/main" val="270912222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앨범 제목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/>
              <a:t>HTML</a:t>
            </a:r>
            <a:r>
              <a:rPr lang="ko-KR" altLang="en-US" dirty="0"/>
              <a:t> 영역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en-US" altLang="ko-KR" dirty="0"/>
              <a:t>.text </a:t>
            </a:r>
            <a:r>
              <a:rPr lang="ko-KR" altLang="en-US" dirty="0"/>
              <a:t>영역 만들기</a:t>
            </a:r>
            <a:endParaRPr lang="en-US" altLang="ko-KR" dirty="0"/>
          </a:p>
          <a:p>
            <a:pPr lvl="1"/>
            <a:r>
              <a:rPr lang="en-US" altLang="ko-KR" dirty="0"/>
              <a:t>H2</a:t>
            </a:r>
          </a:p>
          <a:p>
            <a:pPr lvl="1"/>
            <a:r>
              <a:rPr lang="en-US" altLang="ko-KR" dirty="0"/>
              <a:t>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82E0E5-0AB6-BF7E-399B-595B422CC9C0}"/>
              </a:ext>
            </a:extLst>
          </p:cNvPr>
          <p:cNvSpPr txBox="1"/>
          <p:nvPr/>
        </p:nvSpPr>
        <p:spPr>
          <a:xfrm>
            <a:off x="2160495" y="3081433"/>
            <a:ext cx="92964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"pic"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"dot"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Lorem ipsum dolor, sit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amet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consectetur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532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앨범 제목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/>
              <a:t>JS</a:t>
            </a:r>
            <a:r>
              <a:rPr lang="ko-KR" altLang="en-US" dirty="0"/>
              <a:t>로 제목도 일괄 적용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ko-KR" altLang="en-US" dirty="0"/>
              <a:t>이미 선언한 이름 배열을 또 쓰면 되겠죠</a:t>
            </a:r>
            <a:r>
              <a:rPr lang="en-US" altLang="ko-KR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1B128D-BCA1-1977-B5C2-4E2317C25A86}"/>
              </a:ext>
            </a:extLst>
          </p:cNvPr>
          <p:cNvSpPr txBox="1"/>
          <p:nvPr/>
        </p:nvSpPr>
        <p:spPr>
          <a:xfrm>
            <a:off x="636494" y="2292222"/>
            <a:ext cx="11135296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"cardio"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"groove"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"happy"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"light"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"lily"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"limes"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"pop"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`rotate(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deg)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translateY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(-100vh)`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".pic"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pic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(../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.jpg)`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".text&gt;h2"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6337662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앨범 제목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text </a:t>
            </a:r>
            <a:r>
              <a:rPr lang="ko-KR" altLang="en-US" dirty="0"/>
              <a:t>영역 </a:t>
            </a:r>
            <a:r>
              <a:rPr lang="en-US" altLang="ko-KR" dirty="0"/>
              <a:t>CSS </a:t>
            </a:r>
            <a:r>
              <a:rPr lang="ko-KR" altLang="en-US" dirty="0"/>
              <a:t>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en-US" altLang="ko-KR" dirty="0"/>
              <a:t>.text </a:t>
            </a:r>
          </a:p>
          <a:p>
            <a:pPr lvl="1"/>
            <a:r>
              <a:rPr lang="en-US" altLang="ko-KR" dirty="0"/>
              <a:t>Width: 15vw / text-align: center</a:t>
            </a:r>
          </a:p>
          <a:p>
            <a:pPr lvl="1"/>
            <a:r>
              <a:rPr lang="en-US" altLang="ko-KR" dirty="0"/>
              <a:t>Position: absolute / margin-top: 60px / letter-spacing: 1px;</a:t>
            </a:r>
          </a:p>
          <a:p>
            <a:r>
              <a:rPr lang="en-US" altLang="ko-KR" dirty="0"/>
              <a:t>H2</a:t>
            </a:r>
          </a:p>
          <a:p>
            <a:pPr lvl="1"/>
            <a:r>
              <a:rPr lang="en-US" altLang="ko-KR" dirty="0"/>
              <a:t>Margin-bottom: 20px;</a:t>
            </a:r>
          </a:p>
          <a:p>
            <a:r>
              <a:rPr lang="en-US" altLang="ko-KR" dirty="0"/>
              <a:t>P</a:t>
            </a:r>
          </a:p>
          <a:p>
            <a:pPr lvl="1"/>
            <a:r>
              <a:rPr lang="en-US" altLang="ko-KR" dirty="0"/>
              <a:t>Color: #777;</a:t>
            </a:r>
          </a:p>
        </p:txBody>
      </p:sp>
    </p:spTree>
    <p:extLst>
      <p:ext uri="{BB962C8B-B14F-4D97-AF65-F5344CB8AC3E}">
        <p14:creationId xmlns:p14="http://schemas.microsoft.com/office/powerpoint/2010/main" val="1761950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BS 2018 FIFA 러시아 월드컵 : [조 추첨식] 강력한 1번 포트 추첨 : SBS">
            <a:extLst>
              <a:ext uri="{FF2B5EF4-FFF2-40B4-BE49-F238E27FC236}">
                <a16:creationId xmlns:a16="http://schemas.microsoft.com/office/drawing/2014/main" id="{3F4F09DF-87E3-6A65-2B0A-7578803DF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90" y="794904"/>
            <a:ext cx="9365673" cy="526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44D0AD3-FB1D-3C52-AA1F-2104612D0E37}"/>
              </a:ext>
            </a:extLst>
          </p:cNvPr>
          <p:cNvSpPr/>
          <p:nvPr/>
        </p:nvSpPr>
        <p:spPr>
          <a:xfrm>
            <a:off x="6631709" y="2623127"/>
            <a:ext cx="858982" cy="267855"/>
          </a:xfrm>
          <a:prstGeom prst="rect">
            <a:avLst/>
          </a:prstGeom>
          <a:solidFill>
            <a:srgbClr val="074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330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online - Wikipedia">
            <a:extLst>
              <a:ext uri="{FF2B5EF4-FFF2-40B4-BE49-F238E27FC236}">
                <a16:creationId xmlns:a16="http://schemas.microsoft.com/office/drawing/2014/main" id="{90A4D08A-5051-F906-F651-53FFDED4B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594" y="1833153"/>
            <a:ext cx="9318812" cy="319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71392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E6493E-8019-A259-DBDA-4A5AD2DD475A}"/>
              </a:ext>
            </a:extLst>
          </p:cNvPr>
          <p:cNvSpPr txBox="1"/>
          <p:nvPr/>
        </p:nvSpPr>
        <p:spPr>
          <a:xfrm>
            <a:off x="735106" y="663912"/>
            <a:ext cx="6096000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    .text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#777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</p:txBody>
      </p:sp>
    </p:spTree>
    <p:extLst>
      <p:ext uri="{BB962C8B-B14F-4D97-AF65-F5344CB8AC3E}">
        <p14:creationId xmlns:p14="http://schemas.microsoft.com/office/powerpoint/2010/main" val="402744772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뮤직 플레이어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HTML</a:t>
            </a:r>
            <a:r>
              <a:rPr lang="ko-KR" altLang="en-US" dirty="0"/>
              <a:t> 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Ul</a:t>
            </a:r>
            <a:r>
              <a:rPr lang="ko-KR" altLang="en-US" dirty="0"/>
              <a:t> 태그 </a:t>
            </a:r>
            <a:r>
              <a:rPr lang="en-US" altLang="ko-KR" dirty="0"/>
              <a:t>+ icon</a:t>
            </a:r>
            <a:r>
              <a:rPr lang="ko-KR" altLang="en-US" dirty="0"/>
              <a:t> 으로 뮤직 플레이어를 만듭시다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Ul</a:t>
            </a:r>
            <a:r>
              <a:rPr lang="en-US" altLang="ko-KR" dirty="0"/>
              <a:t> &gt; li * 3</a:t>
            </a:r>
          </a:p>
          <a:p>
            <a:pPr lvl="1"/>
            <a:r>
              <a:rPr lang="ko-KR" altLang="en-US" dirty="0"/>
              <a:t>각각 </a:t>
            </a:r>
            <a:r>
              <a:rPr lang="en-US" altLang="ko-KR" dirty="0"/>
              <a:t>li </a:t>
            </a:r>
            <a:r>
              <a:rPr lang="ko-KR" altLang="en-US" dirty="0"/>
              <a:t>에 </a:t>
            </a:r>
            <a:r>
              <a:rPr lang="en-US" altLang="ko-KR" dirty="0"/>
              <a:t>icon</a:t>
            </a:r>
            <a:r>
              <a:rPr lang="ko-KR" altLang="en-US" dirty="0"/>
              <a:t> 으로 버튼 주기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7DDE8F-AEA6-4D8E-D76A-CF06EC216D51}"/>
              </a:ext>
            </a:extLst>
          </p:cNvPr>
          <p:cNvSpPr txBox="1"/>
          <p:nvPr/>
        </p:nvSpPr>
        <p:spPr>
          <a:xfrm>
            <a:off x="774496" y="3697942"/>
            <a:ext cx="8979104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Lorem ipsum dolor, sit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amet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consectetur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adipisicing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"control"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"pause"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fa-pause"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"play"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fa-play"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"reload"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fa-redo-alt"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97972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뮤직 플레이어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CSS </a:t>
            </a:r>
            <a:r>
              <a:rPr lang="ko-KR" altLang="en-US" dirty="0"/>
              <a:t>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 fontScale="92500"/>
          </a:bodyPr>
          <a:lstStyle/>
          <a:p>
            <a:r>
              <a:rPr lang="en-US" altLang="ko-KR" dirty="0" err="1"/>
              <a:t>Ul</a:t>
            </a:r>
            <a:endParaRPr lang="en-US" altLang="ko-KR" dirty="0"/>
          </a:p>
          <a:p>
            <a:pPr lvl="1"/>
            <a:r>
              <a:rPr lang="ko-KR" altLang="en-US" dirty="0"/>
              <a:t>가로 </a:t>
            </a:r>
            <a:r>
              <a:rPr lang="ko-KR" altLang="en-US" dirty="0" err="1"/>
              <a:t>배치죠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 display: flex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버튼이 적절히 퍼지도록 </a:t>
            </a:r>
            <a:r>
              <a:rPr lang="en-US" altLang="ko-KR" dirty="0">
                <a:sym typeface="Wingdings" panose="05000000000000000000" pitchFamily="2" charset="2"/>
              </a:rPr>
              <a:t> justify-content: space-around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Ul</a:t>
            </a:r>
            <a:r>
              <a:rPr lang="en-US" altLang="ko-KR" dirty="0">
                <a:sym typeface="Wingdings" panose="05000000000000000000" pitchFamily="2" charset="2"/>
              </a:rPr>
              <a:t> li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Cursor: pointer;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Opacity: 0.6 / transition: 0.5s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&amp;.play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플레이 버튼은 더 크고 선명하게 보이도록 </a:t>
            </a:r>
            <a:r>
              <a:rPr lang="en-US" altLang="ko-KR" dirty="0">
                <a:sym typeface="Wingdings" panose="05000000000000000000" pitchFamily="2" charset="2"/>
              </a:rPr>
              <a:t> transform: scale(1.5) / opacity: 0.8;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5195443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045591-CD1E-D3D1-9285-9A0B79D88A5A}"/>
              </a:ext>
            </a:extLst>
          </p:cNvPr>
          <p:cNvSpPr txBox="1"/>
          <p:nvPr/>
        </p:nvSpPr>
        <p:spPr>
          <a:xfrm>
            <a:off x="430306" y="448758"/>
            <a:ext cx="6096000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    .text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D7BA7D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      .control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space-around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</p:txBody>
      </p:sp>
    </p:spTree>
    <p:extLst>
      <p:ext uri="{BB962C8B-B14F-4D97-AF65-F5344CB8AC3E}">
        <p14:creationId xmlns:p14="http://schemas.microsoft.com/office/powerpoint/2010/main" val="46615548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뮤직 플레이어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CSS </a:t>
            </a:r>
            <a:r>
              <a:rPr lang="ko-KR" altLang="en-US" dirty="0"/>
              <a:t>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en-US" altLang="ko-KR" dirty="0"/>
              <a:t>Hover </a:t>
            </a:r>
            <a:r>
              <a:rPr lang="ko-KR" altLang="en-US" dirty="0"/>
              <a:t>효과 주기</a:t>
            </a:r>
            <a:endParaRPr lang="en-US" altLang="ko-KR" dirty="0"/>
          </a:p>
          <a:p>
            <a:pPr lvl="1"/>
            <a:r>
              <a:rPr lang="ko-KR" altLang="en-US" dirty="0"/>
              <a:t>각각의 버튼 </a:t>
            </a:r>
            <a:r>
              <a:rPr lang="en-US" altLang="ko-KR" dirty="0">
                <a:sym typeface="Wingdings" panose="05000000000000000000" pitchFamily="2" charset="2"/>
              </a:rPr>
              <a:t> 1.5</a:t>
            </a:r>
            <a:r>
              <a:rPr lang="ko-KR" altLang="en-US" dirty="0">
                <a:sym typeface="Wingdings" panose="05000000000000000000" pitchFamily="2" charset="2"/>
              </a:rPr>
              <a:t>배 </a:t>
            </a:r>
            <a:r>
              <a:rPr lang="en-US" altLang="ko-KR" dirty="0">
                <a:sym typeface="Wingdings" panose="05000000000000000000" pitchFamily="2" charset="2"/>
              </a:rPr>
              <a:t>/ opacity: 0.8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Play</a:t>
            </a:r>
            <a:r>
              <a:rPr lang="ko-KR" altLang="en-US" dirty="0">
                <a:sym typeface="Wingdings" panose="05000000000000000000" pitchFamily="2" charset="2"/>
              </a:rPr>
              <a:t> 버튼 </a:t>
            </a:r>
            <a:r>
              <a:rPr lang="en-US" altLang="ko-KR" dirty="0">
                <a:sym typeface="Wingdings" panose="05000000000000000000" pitchFamily="2" charset="2"/>
              </a:rPr>
              <a:t> 1.8</a:t>
            </a:r>
            <a:r>
              <a:rPr lang="ko-KR" altLang="en-US" dirty="0">
                <a:sym typeface="Wingdings" panose="05000000000000000000" pitchFamily="2" charset="2"/>
              </a:rPr>
              <a:t>배 </a:t>
            </a:r>
            <a:r>
              <a:rPr lang="en-US" altLang="ko-KR" dirty="0">
                <a:sym typeface="Wingdings" panose="05000000000000000000" pitchFamily="2" charset="2"/>
              </a:rPr>
              <a:t>/ opacity: 1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70AE86-D67C-C3F6-AD10-39E20A227943}"/>
              </a:ext>
            </a:extLst>
          </p:cNvPr>
          <p:cNvSpPr txBox="1"/>
          <p:nvPr/>
        </p:nvSpPr>
        <p:spPr>
          <a:xfrm>
            <a:off x="860611" y="3507939"/>
            <a:ext cx="60960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    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        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</p:txBody>
      </p:sp>
    </p:spTree>
    <p:extLst>
      <p:ext uri="{BB962C8B-B14F-4D97-AF65-F5344CB8AC3E}">
        <p14:creationId xmlns:p14="http://schemas.microsoft.com/office/powerpoint/2010/main" val="76307050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71141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앨범 이미지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회전</a:t>
            </a:r>
          </a:p>
        </p:txBody>
      </p:sp>
    </p:spTree>
    <p:extLst>
      <p:ext uri="{BB962C8B-B14F-4D97-AF65-F5344CB8AC3E}">
        <p14:creationId xmlns:p14="http://schemas.microsoft.com/office/powerpoint/2010/main" val="29591249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앨범 회전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Keyframes </a:t>
            </a:r>
            <a:r>
              <a:rPr lang="ko-KR" altLang="en-US" dirty="0"/>
              <a:t>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ko-KR" altLang="en-US" dirty="0"/>
              <a:t>앨범은 </a:t>
            </a:r>
            <a:r>
              <a:rPr lang="en-US" altLang="ko-KR" dirty="0"/>
              <a:t>::before </a:t>
            </a:r>
            <a:r>
              <a:rPr lang="ko-KR" altLang="en-US" dirty="0"/>
              <a:t>와 </a:t>
            </a:r>
            <a:r>
              <a:rPr lang="en-US" altLang="ko-KR" dirty="0"/>
              <a:t>::after 2</a:t>
            </a:r>
            <a:r>
              <a:rPr lang="ko-KR" altLang="en-US" dirty="0"/>
              <a:t>개의 이미지가 있으므로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keyframes </a:t>
            </a:r>
            <a:r>
              <a:rPr lang="ko-KR" altLang="en-US" dirty="0"/>
              <a:t>작업 필요</a:t>
            </a:r>
            <a:endParaRPr lang="en-US" altLang="ko-KR" dirty="0"/>
          </a:p>
          <a:p>
            <a:r>
              <a:rPr lang="ko-KR" altLang="en-US" dirty="0"/>
              <a:t>하나는 자신의 위치에서 </a:t>
            </a:r>
            <a:r>
              <a:rPr lang="en-US" altLang="ko-KR" dirty="0"/>
              <a:t>360deg </a:t>
            </a:r>
            <a:r>
              <a:rPr lang="ko-KR" altLang="en-US" dirty="0"/>
              <a:t>돌고</a:t>
            </a:r>
            <a:endParaRPr lang="en-US" altLang="ko-KR" dirty="0"/>
          </a:p>
          <a:p>
            <a:r>
              <a:rPr lang="ko-KR" altLang="en-US" dirty="0"/>
              <a:t>하나는 자신의 위치 </a:t>
            </a:r>
            <a:r>
              <a:rPr lang="en-US" altLang="ko-KR" dirty="0"/>
              <a:t>10% </a:t>
            </a:r>
            <a:r>
              <a:rPr lang="ko-KR" altLang="en-US" dirty="0"/>
              <a:t>아래에서 </a:t>
            </a:r>
            <a:r>
              <a:rPr lang="en-US" altLang="ko-KR" dirty="0"/>
              <a:t>360deg </a:t>
            </a:r>
            <a:r>
              <a:rPr lang="ko-KR" altLang="en-US" dirty="0"/>
              <a:t>돌면 되므로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56769908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1A178A-9168-21EC-E6F6-5C420B3F08D1}"/>
              </a:ext>
            </a:extLst>
          </p:cNvPr>
          <p:cNvSpPr txBox="1"/>
          <p:nvPr/>
        </p:nvSpPr>
        <p:spPr>
          <a:xfrm>
            <a:off x="519953" y="500333"/>
            <a:ext cx="6096000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360deg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rotation2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360deg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763809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앨범 회전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CSS</a:t>
            </a:r>
            <a:r>
              <a:rPr lang="ko-KR" altLang="en-US" dirty="0"/>
              <a:t> 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ko-KR" altLang="en-US" dirty="0"/>
              <a:t>사진 요소에 </a:t>
            </a:r>
            <a:r>
              <a:rPr lang="en-US" altLang="ko-KR" dirty="0"/>
              <a:t>on </a:t>
            </a:r>
            <a:r>
              <a:rPr lang="ko-KR" altLang="en-US" dirty="0"/>
              <a:t>이라는 클래스가 부여되면 회전 하도록 설정</a:t>
            </a:r>
            <a:r>
              <a:rPr lang="en-US" altLang="ko-KR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87D088-E77B-9A01-AD5E-5876F1B61FBA}"/>
              </a:ext>
            </a:extLst>
          </p:cNvPr>
          <p:cNvSpPr txBox="1"/>
          <p:nvPr/>
        </p:nvSpPr>
        <p:spPr>
          <a:xfrm>
            <a:off x="842683" y="2271717"/>
            <a:ext cx="7879976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::before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rotation2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::after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rotation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</p:txBody>
      </p:sp>
    </p:spTree>
    <p:extLst>
      <p:ext uri="{BB962C8B-B14F-4D97-AF65-F5344CB8AC3E}">
        <p14:creationId xmlns:p14="http://schemas.microsoft.com/office/powerpoint/2010/main" val="236370852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앨범 회전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JS</a:t>
            </a:r>
            <a:r>
              <a:rPr lang="ko-KR" altLang="en-US" dirty="0"/>
              <a:t> 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en-US" altLang="ko-KR" dirty="0"/>
              <a:t>Play </a:t>
            </a:r>
            <a:r>
              <a:rPr lang="ko-KR" altLang="en-US" dirty="0"/>
              <a:t>버튼을 누르면 </a:t>
            </a:r>
            <a:r>
              <a:rPr lang="en-US" altLang="ko-KR" dirty="0"/>
              <a:t>on </a:t>
            </a:r>
            <a:r>
              <a:rPr lang="ko-KR" altLang="en-US" dirty="0"/>
              <a:t>클래스가 부여 되도록 처리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Pause</a:t>
            </a:r>
            <a:r>
              <a:rPr lang="ko-KR" altLang="en-US" dirty="0"/>
              <a:t> 버튼을 누르면 </a:t>
            </a:r>
            <a:r>
              <a:rPr lang="en-US" altLang="ko-KR" dirty="0"/>
              <a:t>on </a:t>
            </a:r>
            <a:r>
              <a:rPr lang="ko-KR" altLang="en-US" dirty="0"/>
              <a:t>클래스가 제거 되도록 처리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40837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조장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/>
              <a:t>팀원 초대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0E09F0-FBF6-C2DD-5E01-42CACC0B2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80" y="1318213"/>
            <a:ext cx="4239217" cy="4887007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C8FC5E2D-FF7F-2286-D015-CB71178F275B}"/>
              </a:ext>
            </a:extLst>
          </p:cNvPr>
          <p:cNvSpPr/>
          <p:nvPr/>
        </p:nvSpPr>
        <p:spPr>
          <a:xfrm rot="13424213">
            <a:off x="4032010" y="2868138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311D17-62E2-DF37-A6C0-2EE02C248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450" y="3121391"/>
            <a:ext cx="6045088" cy="2206130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D3F665F3-F454-3CDC-6BB8-51FBBB0DD129}"/>
              </a:ext>
            </a:extLst>
          </p:cNvPr>
          <p:cNvSpPr/>
          <p:nvPr/>
        </p:nvSpPr>
        <p:spPr>
          <a:xfrm rot="13424213">
            <a:off x="7815115" y="4822444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90787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CA0007-8EE2-35DA-1230-E4C9CBAEAA8B}"/>
              </a:ext>
            </a:extLst>
          </p:cNvPr>
          <p:cNvSpPr txBox="1"/>
          <p:nvPr/>
        </p:nvSpPr>
        <p:spPr>
          <a:xfrm>
            <a:off x="616359" y="1102275"/>
            <a:ext cx="10959281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".play"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".pause"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".reload"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".pic"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".pic"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08145175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71141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음악 파일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삽입 및 재생</a:t>
            </a:r>
          </a:p>
        </p:txBody>
      </p:sp>
    </p:spTree>
    <p:extLst>
      <p:ext uri="{BB962C8B-B14F-4D97-AF65-F5344CB8AC3E}">
        <p14:creationId xmlns:p14="http://schemas.microsoft.com/office/powerpoint/2010/main" val="173288510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음악 파일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JS</a:t>
            </a:r>
            <a:r>
              <a:rPr lang="ko-KR" altLang="en-US" dirty="0"/>
              <a:t>로 일괄 삽입을 해봅시다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ko-KR" altLang="en-US" dirty="0"/>
              <a:t>아까 쓰던 반복문이 있네요</a:t>
            </a:r>
            <a:r>
              <a:rPr lang="en-US" altLang="ko-KR" dirty="0"/>
              <a:t>!?</a:t>
            </a:r>
          </a:p>
          <a:p>
            <a:r>
              <a:rPr lang="en-US" altLang="ko-KR" dirty="0" err="1"/>
              <a:t>createElement</a:t>
            </a:r>
            <a:r>
              <a:rPr lang="en-US" altLang="ko-KR" dirty="0"/>
              <a:t> </a:t>
            </a:r>
            <a:r>
              <a:rPr lang="ko-KR" altLang="en-US" dirty="0"/>
              <a:t>로 </a:t>
            </a:r>
            <a:r>
              <a:rPr lang="en-US" altLang="ko-KR" dirty="0"/>
              <a:t>audio </a:t>
            </a:r>
            <a:r>
              <a:rPr lang="ko-KR" altLang="en-US" dirty="0" err="1"/>
              <a:t>엘리먼트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dirty="0" err="1"/>
              <a:t>setAttribute</a:t>
            </a:r>
            <a:r>
              <a:rPr lang="ko-KR" altLang="en-US" dirty="0"/>
              <a:t>로 위치</a:t>
            </a:r>
            <a:r>
              <a:rPr lang="en-US" altLang="ko-KR" dirty="0"/>
              <a:t>(</a:t>
            </a:r>
            <a:r>
              <a:rPr lang="en-US" altLang="ko-KR" dirty="0" err="1"/>
              <a:t>src</a:t>
            </a:r>
            <a:r>
              <a:rPr lang="en-US" altLang="ko-KR" dirty="0"/>
              <a:t>) </a:t>
            </a:r>
            <a:r>
              <a:rPr lang="ko-KR" altLang="en-US" dirty="0"/>
              <a:t>속성 입력하기</a:t>
            </a:r>
            <a:endParaRPr lang="en-US" altLang="ko-KR" dirty="0"/>
          </a:p>
          <a:p>
            <a:r>
              <a:rPr lang="ko-KR" altLang="en-US" dirty="0"/>
              <a:t>재생이 무한히 반복해야 하므로 </a:t>
            </a:r>
            <a:r>
              <a:rPr lang="en-US" altLang="ko-KR" dirty="0"/>
              <a:t>loop </a:t>
            </a:r>
            <a:r>
              <a:rPr lang="ko-KR" altLang="en-US" dirty="0"/>
              <a:t>속성도 주기</a:t>
            </a:r>
            <a:endParaRPr lang="en-US" altLang="ko-KR" dirty="0"/>
          </a:p>
          <a:p>
            <a:r>
              <a:rPr lang="ko-KR" altLang="en-US" dirty="0"/>
              <a:t>각각의 </a:t>
            </a:r>
            <a:r>
              <a:rPr lang="en-US" altLang="ko-KR" dirty="0"/>
              <a:t>list </a:t>
            </a:r>
            <a:r>
              <a:rPr lang="ko-KR" altLang="en-US" dirty="0"/>
              <a:t>요소에 </a:t>
            </a:r>
            <a:r>
              <a:rPr lang="en-US" altLang="ko-KR" dirty="0"/>
              <a:t>audio </a:t>
            </a:r>
            <a:r>
              <a:rPr lang="ko-KR" altLang="en-US" dirty="0"/>
              <a:t>붙여넣기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2515522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C09CA8-EC98-12EC-4FAB-1E3E8A40A0D9}"/>
              </a:ext>
            </a:extLst>
          </p:cNvPr>
          <p:cNvSpPr txBox="1"/>
          <p:nvPr/>
        </p:nvSpPr>
        <p:spPr>
          <a:xfrm>
            <a:off x="788893" y="670661"/>
            <a:ext cx="9717741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`rotate(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deg)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translateY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(-100vh)`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".pic"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pic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(../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.jpg)`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".text&gt;h2"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audio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"audio"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audio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`../music/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.mp3`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audio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"loop"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"loop"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audio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5871747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음악 파일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JS</a:t>
            </a:r>
            <a:r>
              <a:rPr lang="ko-KR" altLang="en-US" dirty="0"/>
              <a:t>로 재생 처리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ko-KR" altLang="en-US" dirty="0"/>
              <a:t>아까 </a:t>
            </a:r>
            <a:r>
              <a:rPr lang="en-US" altLang="ko-KR" dirty="0"/>
              <a:t>play </a:t>
            </a:r>
            <a:r>
              <a:rPr lang="ko-KR" altLang="en-US" dirty="0"/>
              <a:t>랑 </a:t>
            </a:r>
            <a:r>
              <a:rPr lang="en-US" altLang="ko-KR" dirty="0"/>
              <a:t>pause </a:t>
            </a:r>
            <a:r>
              <a:rPr lang="ko-KR" altLang="en-US" dirty="0"/>
              <a:t>버튼 작업 </a:t>
            </a:r>
            <a:r>
              <a:rPr lang="ko-KR" altLang="en-US" dirty="0" err="1"/>
              <a:t>했었죠</a:t>
            </a:r>
            <a:r>
              <a:rPr lang="en-US" altLang="ko-KR" dirty="0"/>
              <a:t>!? </a:t>
            </a:r>
            <a:r>
              <a:rPr lang="ko-KR" altLang="en-US" dirty="0"/>
              <a:t>거기로 </a:t>
            </a:r>
            <a:r>
              <a:rPr lang="ko-KR" altLang="en-US" dirty="0" err="1"/>
              <a:t>고고싱</a:t>
            </a:r>
            <a:endParaRPr lang="ko-KR" altLang="en-US" dirty="0"/>
          </a:p>
          <a:p>
            <a:r>
              <a:rPr lang="ko-KR" altLang="en-US" dirty="0"/>
              <a:t>재생 버튼을 클릭하면 </a:t>
            </a:r>
            <a:r>
              <a:rPr lang="en-US" altLang="ko-KR" dirty="0"/>
              <a:t>audio </a:t>
            </a:r>
            <a:r>
              <a:rPr lang="ko-KR" altLang="en-US" dirty="0"/>
              <a:t>태그를 선택 후 </a:t>
            </a:r>
            <a:r>
              <a:rPr lang="en-US" altLang="ko-KR" dirty="0"/>
              <a:t>play() </a:t>
            </a:r>
            <a:r>
              <a:rPr lang="ko-KR" altLang="en-US" dirty="0"/>
              <a:t>메소드로 재생</a:t>
            </a:r>
            <a:endParaRPr lang="en-US" altLang="ko-KR" dirty="0"/>
          </a:p>
          <a:p>
            <a:r>
              <a:rPr lang="ko-KR" altLang="en-US" dirty="0"/>
              <a:t>멈춤 버튼을 클릭하면 </a:t>
            </a:r>
            <a:r>
              <a:rPr lang="en-US" altLang="ko-KR" dirty="0"/>
              <a:t>audio </a:t>
            </a:r>
            <a:r>
              <a:rPr lang="ko-KR" altLang="en-US" dirty="0"/>
              <a:t>태그를 선택 후 </a:t>
            </a:r>
            <a:r>
              <a:rPr lang="en-US" altLang="ko-KR" dirty="0"/>
              <a:t>pause() </a:t>
            </a:r>
            <a:r>
              <a:rPr lang="ko-KR" altLang="en-US" dirty="0"/>
              <a:t>메소드로 멈춤</a:t>
            </a:r>
            <a:endParaRPr lang="en-US" altLang="ko-KR" dirty="0"/>
          </a:p>
          <a:p>
            <a:r>
              <a:rPr lang="ko-KR" altLang="en-US" dirty="0"/>
              <a:t>이번에는 </a:t>
            </a:r>
            <a:r>
              <a:rPr lang="en-US" altLang="ko-KR" dirty="0"/>
              <a:t>reload </a:t>
            </a:r>
            <a:r>
              <a:rPr lang="ko-KR" altLang="en-US" dirty="0"/>
              <a:t>버튼도 작업 합시다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재생과 완전히 동일하지만 처음부터 틀어야 하므로</a:t>
            </a:r>
            <a:endParaRPr lang="en-US" altLang="ko-KR" dirty="0"/>
          </a:p>
          <a:p>
            <a:pPr lvl="1"/>
            <a:r>
              <a:rPr lang="en-US" altLang="ko-KR" dirty="0"/>
              <a:t>Load() </a:t>
            </a:r>
            <a:r>
              <a:rPr lang="ko-KR" altLang="en-US" dirty="0"/>
              <a:t>로 음악을 다시 로드 시킨 후 </a:t>
            </a:r>
            <a:r>
              <a:rPr lang="en-US" altLang="ko-KR" dirty="0">
                <a:sym typeface="Wingdings" panose="05000000000000000000" pitchFamily="2" charset="2"/>
              </a:rPr>
              <a:t> play()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7388108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201D74-12E6-C1CA-5EA8-4A6E1E1F8AF0}"/>
              </a:ext>
            </a:extLst>
          </p:cNvPr>
          <p:cNvSpPr txBox="1"/>
          <p:nvPr/>
        </p:nvSpPr>
        <p:spPr>
          <a:xfrm>
            <a:off x="425449" y="335845"/>
            <a:ext cx="11341101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".play"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".pause"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".reload"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".pic"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"audio"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".pic"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"audio"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".pic"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"audio"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"audio"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40238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음악 파일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ko-KR" altLang="en-US" dirty="0"/>
              <a:t>여러 개가 한꺼번에 재생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다른 노래가 재생 되면 다른 노래가 멈추도록 작업해 봅시다</a:t>
            </a:r>
            <a:r>
              <a:rPr lang="en-US" altLang="ko-KR" dirty="0"/>
              <a:t>!!</a:t>
            </a:r>
          </a:p>
          <a:p>
            <a:r>
              <a:rPr lang="ko-KR" altLang="en-US" dirty="0"/>
              <a:t>이전 노래의 위치를 저장할 </a:t>
            </a:r>
            <a:r>
              <a:rPr lang="en-US" altLang="ko-KR" dirty="0"/>
              <a:t>before </a:t>
            </a:r>
            <a:r>
              <a:rPr lang="ko-KR" altLang="en-US" dirty="0"/>
              <a:t>라는 전역 변수 생성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Before </a:t>
            </a:r>
            <a:r>
              <a:rPr lang="ko-KR" altLang="en-US" dirty="0"/>
              <a:t>의 초기 값을 </a:t>
            </a:r>
            <a:r>
              <a:rPr lang="en-US" altLang="ko-KR" dirty="0"/>
              <a:t>0</a:t>
            </a:r>
            <a:r>
              <a:rPr lang="ko-KR" altLang="en-US" dirty="0"/>
              <a:t>으로 세팅하고 </a:t>
            </a:r>
            <a:r>
              <a:rPr lang="en-US" altLang="ko-KR" dirty="0"/>
              <a:t>before 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일 경우 현재 패널의 위치를 저장</a:t>
            </a:r>
            <a:endParaRPr lang="en-US" altLang="ko-KR" dirty="0"/>
          </a:p>
          <a:p>
            <a:r>
              <a:rPr lang="ko-KR" altLang="en-US" dirty="0"/>
              <a:t>다른 패널에서 재생 또는 </a:t>
            </a:r>
            <a:r>
              <a:rPr lang="en-US" altLang="ko-KR" dirty="0"/>
              <a:t>Reload </a:t>
            </a:r>
            <a:r>
              <a:rPr lang="ko-KR" altLang="en-US" dirty="0"/>
              <a:t>버튼을 눌렀을 경우 이전 위치의 노래를 정지</a:t>
            </a:r>
            <a:endParaRPr lang="en-US" altLang="ko-KR" dirty="0"/>
          </a:p>
          <a:p>
            <a:pPr lvl="1"/>
            <a:r>
              <a:rPr lang="ko-KR" altLang="en-US" dirty="0"/>
              <a:t>현재 클릭이 된 패널의 위치와 </a:t>
            </a:r>
            <a:r>
              <a:rPr lang="en-US" altLang="ko-KR" dirty="0"/>
              <a:t>before </a:t>
            </a:r>
            <a:r>
              <a:rPr lang="ko-KR" altLang="en-US" dirty="0"/>
              <a:t>를 비교하여 서로 다를 경우 </a:t>
            </a:r>
            <a:r>
              <a:rPr lang="en-US" altLang="ko-KR" dirty="0"/>
              <a:t>before </a:t>
            </a:r>
            <a:r>
              <a:rPr lang="ko-KR" altLang="en-US" dirty="0"/>
              <a:t>의 노래를 정지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현 위치를 </a:t>
            </a:r>
            <a:r>
              <a:rPr lang="en-US" altLang="ko-KR" dirty="0">
                <a:sym typeface="Wingdings" panose="05000000000000000000" pitchFamily="2" charset="2"/>
              </a:rPr>
              <a:t>before </a:t>
            </a:r>
            <a:r>
              <a:rPr lang="ko-KR" altLang="en-US" dirty="0">
                <a:sym typeface="Wingdings" panose="05000000000000000000" pitchFamily="2" charset="2"/>
              </a:rPr>
              <a:t>로 등록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1593046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B9DF9F-E6C1-64F6-015A-2DCA8EE0C52F}"/>
              </a:ext>
            </a:extLst>
          </p:cNvPr>
          <p:cNvSpPr txBox="1"/>
          <p:nvPr/>
        </p:nvSpPr>
        <p:spPr>
          <a:xfrm>
            <a:off x="546100" y="1043444"/>
            <a:ext cx="11099800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before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before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before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before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"audio"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before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".pic"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before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".pic"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"audio"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</p:txBody>
      </p:sp>
    </p:spTree>
    <p:extLst>
      <p:ext uri="{BB962C8B-B14F-4D97-AF65-F5344CB8AC3E}">
        <p14:creationId xmlns:p14="http://schemas.microsoft.com/office/powerpoint/2010/main" val="332679811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 Did IT !">
            <a:extLst>
              <a:ext uri="{FF2B5EF4-FFF2-40B4-BE49-F238E27FC236}">
                <a16:creationId xmlns:a16="http://schemas.microsoft.com/office/drawing/2014/main" id="{7EA49373-D6CB-6914-7D14-62589F08D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050" y="721085"/>
            <a:ext cx="9613900" cy="541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07404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76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팀원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/>
              <a:t>초대 수락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593454-9849-A495-2B45-8EA737FFA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44" y="1318213"/>
            <a:ext cx="1762371" cy="5163271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C3C10E0-4A21-A78E-9885-060BC0241C9A}"/>
              </a:ext>
            </a:extLst>
          </p:cNvPr>
          <p:cNvSpPr/>
          <p:nvPr/>
        </p:nvSpPr>
        <p:spPr>
          <a:xfrm rot="13424213">
            <a:off x="1970124" y="3710819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3BFC6F6-55B8-B0A9-20BA-C04BEF0FC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871" y="1312699"/>
            <a:ext cx="7925906" cy="2210108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3035E42E-94E2-5385-42D0-6A97ECE632E2}"/>
              </a:ext>
            </a:extLst>
          </p:cNvPr>
          <p:cNvSpPr/>
          <p:nvPr/>
        </p:nvSpPr>
        <p:spPr>
          <a:xfrm rot="13424213">
            <a:off x="9625983" y="2349149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162C1D0-8FA6-8A50-BDF7-963DFEF44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900" y="3514083"/>
            <a:ext cx="2542555" cy="3016707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539F20BB-3DF1-DA3F-CAE7-7BA26F4CFEF0}"/>
              </a:ext>
            </a:extLst>
          </p:cNvPr>
          <p:cNvSpPr/>
          <p:nvPr/>
        </p:nvSpPr>
        <p:spPr>
          <a:xfrm rot="13424213">
            <a:off x="4611931" y="4589603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262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팀원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/>
              <a:t>다시 </a:t>
            </a:r>
            <a:r>
              <a:rPr lang="en-US" altLang="ko-KR" dirty="0"/>
              <a:t>Push!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74E34DF-13CA-5F3C-7F6B-03844502C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Git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push --all</a:t>
            </a:r>
          </a:p>
          <a:p>
            <a:r>
              <a:rPr lang="ko-KR" altLang="en-US" dirty="0"/>
              <a:t>그리고</a:t>
            </a:r>
            <a:r>
              <a:rPr lang="en-US" altLang="ko-KR" dirty="0"/>
              <a:t> </a:t>
            </a:r>
            <a:r>
              <a:rPr lang="ko-KR" altLang="en-US" dirty="0" err="1"/>
              <a:t>깃허브로</a:t>
            </a:r>
            <a:r>
              <a:rPr lang="ko-KR" altLang="en-US" dirty="0"/>
              <a:t> 가봅시다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E5BD36-8FE8-6383-29D4-AFEFA3CA6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43" y="2905342"/>
            <a:ext cx="8773749" cy="885949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0FBEE586-5234-C878-23AA-78E72ABEF424}"/>
              </a:ext>
            </a:extLst>
          </p:cNvPr>
          <p:cNvSpPr/>
          <p:nvPr/>
        </p:nvSpPr>
        <p:spPr>
          <a:xfrm rot="13424213">
            <a:off x="9079138" y="3389056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620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팀원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 err="1"/>
              <a:t>깃헙에서</a:t>
            </a:r>
            <a:r>
              <a:rPr lang="ko-KR" altLang="en-US" dirty="0"/>
              <a:t> </a:t>
            </a:r>
            <a:r>
              <a:rPr lang="en-US" altLang="ko-KR" dirty="0"/>
              <a:t>Merge!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0A885BA-F8A3-5AFA-3097-D3FE6BDE1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9" y="1318213"/>
            <a:ext cx="10679529" cy="4634352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C9730FDD-54ED-4220-61CE-27F50CAC54EF}"/>
              </a:ext>
            </a:extLst>
          </p:cNvPr>
          <p:cNvSpPr/>
          <p:nvPr/>
        </p:nvSpPr>
        <p:spPr>
          <a:xfrm rot="13424213">
            <a:off x="4211303" y="2259503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F4C3FCA6-8613-B415-7430-382FCD60C330}"/>
              </a:ext>
            </a:extLst>
          </p:cNvPr>
          <p:cNvSpPr/>
          <p:nvPr/>
        </p:nvSpPr>
        <p:spPr>
          <a:xfrm rot="13424213">
            <a:off x="3162433" y="3640068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B328C24D-C78E-6F1B-CE4E-9942F548E7FA}"/>
              </a:ext>
            </a:extLst>
          </p:cNvPr>
          <p:cNvSpPr/>
          <p:nvPr/>
        </p:nvSpPr>
        <p:spPr>
          <a:xfrm rot="13424213">
            <a:off x="10387987" y="3249463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143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1629C18-5316-6B72-3AC4-833408A28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25" y="474730"/>
            <a:ext cx="9783869" cy="590854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C2031B36-3507-8DF2-58E9-E37BDF4F482C}"/>
              </a:ext>
            </a:extLst>
          </p:cNvPr>
          <p:cNvSpPr/>
          <p:nvPr/>
        </p:nvSpPr>
        <p:spPr>
          <a:xfrm rot="13424213">
            <a:off x="2741093" y="5983698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662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팀원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 err="1"/>
              <a:t>깃헙에서</a:t>
            </a:r>
            <a:r>
              <a:rPr lang="ko-KR" altLang="en-US" dirty="0"/>
              <a:t> </a:t>
            </a:r>
            <a:r>
              <a:rPr lang="en-US" altLang="ko-KR" dirty="0"/>
              <a:t>Merge!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AE679E-897C-6C62-DFC6-302C4A788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ko-KR" altLang="en-US" dirty="0"/>
              <a:t>현재는 룰을 정하지 않아서 바로 </a:t>
            </a:r>
            <a:r>
              <a:rPr lang="en-US" altLang="ko-KR" dirty="0"/>
              <a:t>Merge</a:t>
            </a:r>
            <a:r>
              <a:rPr lang="ko-KR" altLang="en-US" dirty="0"/>
              <a:t>가 가능한 상황입니다</a:t>
            </a:r>
            <a:r>
              <a:rPr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1C2CAC-6E4F-472D-83A6-090A180FF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90" y="2299277"/>
            <a:ext cx="8954750" cy="2438740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48A9BFC2-D3C9-041E-E994-74AF41416FCB}"/>
              </a:ext>
            </a:extLst>
          </p:cNvPr>
          <p:cNvSpPr/>
          <p:nvPr/>
        </p:nvSpPr>
        <p:spPr>
          <a:xfrm rot="13424213">
            <a:off x="2750058" y="4253510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231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팀원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 err="1"/>
              <a:t>깃헙에서</a:t>
            </a:r>
            <a:r>
              <a:rPr lang="ko-KR" altLang="en-US" dirty="0"/>
              <a:t> </a:t>
            </a:r>
            <a:r>
              <a:rPr lang="en-US" altLang="ko-KR" dirty="0"/>
              <a:t>Merge!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AE679E-897C-6C62-DFC6-302C4A788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en-US" altLang="ko-KR" dirty="0"/>
              <a:t>Merge</a:t>
            </a:r>
            <a:r>
              <a:rPr lang="ko-KR" altLang="en-US" dirty="0"/>
              <a:t>가 완료되어 </a:t>
            </a:r>
            <a:r>
              <a:rPr lang="en-US" altLang="ko-KR" dirty="0"/>
              <a:t>main </a:t>
            </a:r>
            <a:r>
              <a:rPr lang="ko-KR" altLang="en-US" dirty="0" err="1"/>
              <a:t>브랜치에</a:t>
            </a:r>
            <a:r>
              <a:rPr lang="ko-KR" altLang="en-US" dirty="0"/>
              <a:t> </a:t>
            </a:r>
            <a:r>
              <a:rPr lang="en-US" altLang="ko-KR" dirty="0"/>
              <a:t>style.css </a:t>
            </a:r>
            <a:r>
              <a:rPr lang="ko-KR" altLang="en-US" dirty="0"/>
              <a:t>파일이 생성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하지만 아직 우리 </a:t>
            </a:r>
            <a:r>
              <a:rPr lang="en-US" altLang="ko-KR" dirty="0"/>
              <a:t>Local</a:t>
            </a:r>
            <a:r>
              <a:rPr lang="ko-KR" altLang="en-US" dirty="0"/>
              <a:t>에는 </a:t>
            </a:r>
            <a:r>
              <a:rPr lang="en-US" altLang="ko-KR" dirty="0"/>
              <a:t>main</a:t>
            </a:r>
            <a:r>
              <a:rPr lang="ko-KR" altLang="en-US" dirty="0"/>
              <a:t>의 변경 사항이 반영이 안되어 있습니다</a:t>
            </a:r>
            <a:r>
              <a:rPr lang="en-US" altLang="ko-KR" dirty="0"/>
              <a:t>!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9D5B71C-73A1-DFF0-EAC7-8B9DE6012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78" y="2057208"/>
            <a:ext cx="8954750" cy="2743583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5E315F1-505A-D42D-F2CF-84F9634BA962}"/>
              </a:ext>
            </a:extLst>
          </p:cNvPr>
          <p:cNvSpPr/>
          <p:nvPr/>
        </p:nvSpPr>
        <p:spPr>
          <a:xfrm rot="13424213">
            <a:off x="1817729" y="3716205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071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it Merge - Learn Git">
            <a:extLst>
              <a:ext uri="{FF2B5EF4-FFF2-40B4-BE49-F238E27FC236}">
                <a16:creationId xmlns:a16="http://schemas.microsoft.com/office/drawing/2014/main" id="{7EDE3FE3-DE68-ECBE-BC24-C58FA8686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252413"/>
            <a:ext cx="8915400" cy="635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7817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팀원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main</a:t>
            </a:r>
            <a:r>
              <a:rPr lang="ko-KR" altLang="en-US" dirty="0"/>
              <a:t> 에서 </a:t>
            </a:r>
            <a:r>
              <a:rPr lang="en-US" altLang="ko-KR" dirty="0"/>
              <a:t>pull </a:t>
            </a:r>
            <a:r>
              <a:rPr lang="ko-KR" altLang="en-US" dirty="0"/>
              <a:t>받기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AE679E-897C-6C62-DFC6-302C4A788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Vscode</a:t>
            </a:r>
            <a:r>
              <a:rPr lang="ko-KR" altLang="en-US" dirty="0"/>
              <a:t>로 돌아 갑니다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Git switch main / git checkout main</a:t>
            </a:r>
          </a:p>
          <a:p>
            <a:r>
              <a:rPr lang="en-US" altLang="ko-KR" dirty="0"/>
              <a:t>Git pull --all</a:t>
            </a:r>
          </a:p>
          <a:p>
            <a:r>
              <a:rPr lang="ko-KR" altLang="en-US" dirty="0"/>
              <a:t>변경 사항 반영 완료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5062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조장 하실분? : 네이버 블로그">
            <a:extLst>
              <a:ext uri="{FF2B5EF4-FFF2-40B4-BE49-F238E27FC236}">
                <a16:creationId xmlns:a16="http://schemas.microsoft.com/office/drawing/2014/main" id="{5A347011-5976-228F-13CB-A743CBA9F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73" y="381000"/>
            <a:ext cx="4989855" cy="474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F341B02-F044-B3D5-8833-FFA8AC25B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1433512"/>
            <a:ext cx="6667500" cy="3990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89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496123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Main </a:t>
            </a: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브랜치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보호하기</a:t>
            </a:r>
          </a:p>
        </p:txBody>
      </p:sp>
    </p:spTree>
    <p:extLst>
      <p:ext uri="{BB962C8B-B14F-4D97-AF65-F5344CB8AC3E}">
        <p14:creationId xmlns:p14="http://schemas.microsoft.com/office/powerpoint/2010/main" val="4088228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F3B4E82-7BFA-E193-1B88-657FBB72C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조장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 err="1"/>
              <a:t>브랜치</a:t>
            </a:r>
            <a:r>
              <a:rPr lang="ko-KR" altLang="en-US" dirty="0"/>
              <a:t> 보호하기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FFFB45-F45C-8FF5-A38B-BE9225639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68" y="1318213"/>
            <a:ext cx="8497486" cy="1105054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5CC47088-783E-1D57-8349-DD08EF139D1E}"/>
              </a:ext>
            </a:extLst>
          </p:cNvPr>
          <p:cNvSpPr/>
          <p:nvPr/>
        </p:nvSpPr>
        <p:spPr>
          <a:xfrm rot="13424213">
            <a:off x="8923836" y="2170014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4C4FBB-AE8F-8C21-C362-4DA9AD0EE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68" y="2889134"/>
            <a:ext cx="9057905" cy="3639194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803370F-3754-70E3-4061-A34399AA33ED}"/>
              </a:ext>
            </a:extLst>
          </p:cNvPr>
          <p:cNvSpPr/>
          <p:nvPr/>
        </p:nvSpPr>
        <p:spPr>
          <a:xfrm rot="13424213">
            <a:off x="2191342" y="4626343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41CD14F2-5DB0-EF22-3EF1-17ADA3506AEC}"/>
              </a:ext>
            </a:extLst>
          </p:cNvPr>
          <p:cNvSpPr/>
          <p:nvPr/>
        </p:nvSpPr>
        <p:spPr>
          <a:xfrm rot="13424213">
            <a:off x="4844895" y="6141378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90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C84268-7DA7-6FB9-BC5D-F37BD90C9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조장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 err="1"/>
              <a:t>브랜치</a:t>
            </a:r>
            <a:r>
              <a:rPr lang="ko-KR" altLang="en-US" dirty="0"/>
              <a:t> 보호하기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387708-D9DF-2935-335C-8E5115CA4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49" y="1195219"/>
            <a:ext cx="5851904" cy="5563836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3B668237-F1E8-AE23-35B7-76BB940FB250}"/>
              </a:ext>
            </a:extLst>
          </p:cNvPr>
          <p:cNvSpPr/>
          <p:nvPr/>
        </p:nvSpPr>
        <p:spPr>
          <a:xfrm rot="13424213">
            <a:off x="3966352" y="2542808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977EAB69-F654-2674-FEC7-1F891BBEAFA7}"/>
              </a:ext>
            </a:extLst>
          </p:cNvPr>
          <p:cNvSpPr/>
          <p:nvPr/>
        </p:nvSpPr>
        <p:spPr>
          <a:xfrm rot="13424213">
            <a:off x="6037201" y="5018924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9E272B0-6E89-42B7-BE21-3C9405BBF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6612" y="1328391"/>
            <a:ext cx="4815177" cy="5282135"/>
          </a:xfrm>
        </p:spPr>
        <p:txBody>
          <a:bodyPr>
            <a:normAutofit/>
          </a:bodyPr>
          <a:lstStyle/>
          <a:p>
            <a:r>
              <a:rPr lang="ko-KR" altLang="en-US" dirty="0"/>
              <a:t>최소 </a:t>
            </a:r>
            <a:r>
              <a:rPr lang="ko-KR" altLang="en-US" dirty="0" err="1"/>
              <a:t>한명의</a:t>
            </a:r>
            <a:r>
              <a:rPr lang="ko-KR" altLang="en-US" dirty="0"/>
              <a:t> </a:t>
            </a:r>
            <a:r>
              <a:rPr lang="en-US" altLang="ko-KR" dirty="0"/>
              <a:t>Reviewer</a:t>
            </a:r>
            <a:r>
              <a:rPr lang="ko-KR" altLang="en-US" dirty="0"/>
              <a:t>가 </a:t>
            </a:r>
            <a:r>
              <a:rPr lang="en-US" altLang="ko-KR" dirty="0"/>
              <a:t>Approve </a:t>
            </a:r>
            <a:r>
              <a:rPr lang="ko-KR" altLang="en-US" dirty="0"/>
              <a:t>리뷰를 남겨야만 </a:t>
            </a:r>
            <a:r>
              <a:rPr lang="ko-KR" altLang="en-US" dirty="0" err="1"/>
              <a:t>머지가</a:t>
            </a:r>
            <a:r>
              <a:rPr lang="ko-KR" altLang="en-US" dirty="0"/>
              <a:t> 가능하도록 설정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928652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Conflict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66938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7A6C368-A8C7-54ED-CCC7-550F2D5F2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84912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8C7CD5E-476B-3DDD-13F4-558EE430DAFC}"/>
              </a:ext>
            </a:extLst>
          </p:cNvPr>
          <p:cNvSpPr/>
          <p:nvPr/>
        </p:nvSpPr>
        <p:spPr>
          <a:xfrm>
            <a:off x="4805080" y="1634807"/>
            <a:ext cx="1792941" cy="3390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0D539BD-3FF7-B1CC-3343-B0F94EEF2F15}"/>
              </a:ext>
            </a:extLst>
          </p:cNvPr>
          <p:cNvSpPr/>
          <p:nvPr/>
        </p:nvSpPr>
        <p:spPr>
          <a:xfrm rot="13424213">
            <a:off x="8908809" y="4884165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5946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AD29E67-4354-5360-B07A-AA561BD08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194" y="0"/>
            <a:ext cx="8339612" cy="6858000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052BC6B8-9084-2462-12E2-7986EF15C792}"/>
              </a:ext>
            </a:extLst>
          </p:cNvPr>
          <p:cNvSpPr/>
          <p:nvPr/>
        </p:nvSpPr>
        <p:spPr>
          <a:xfrm rot="13424213">
            <a:off x="9796315" y="5744777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8865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B56D21D-DBB4-482A-909C-A8852B91B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6007"/>
            <a:ext cx="12192000" cy="5365940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670CE7A1-2B03-838F-E61E-BB32C16E8969}"/>
              </a:ext>
            </a:extLst>
          </p:cNvPr>
          <p:cNvSpPr/>
          <p:nvPr/>
        </p:nvSpPr>
        <p:spPr>
          <a:xfrm rot="13424213">
            <a:off x="6398691" y="4041482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9932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E2F6077-7809-8B8D-88C5-A84790865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0900"/>
            <a:ext cx="12192000" cy="3151541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1A66D413-0555-9341-E253-45E439D6F8B9}"/>
              </a:ext>
            </a:extLst>
          </p:cNvPr>
          <p:cNvSpPr/>
          <p:nvPr/>
        </p:nvSpPr>
        <p:spPr>
          <a:xfrm rot="13424213">
            <a:off x="5520150" y="2911931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F21048B5-614A-E859-8D83-A8A82C06C464}"/>
              </a:ext>
            </a:extLst>
          </p:cNvPr>
          <p:cNvSpPr/>
          <p:nvPr/>
        </p:nvSpPr>
        <p:spPr>
          <a:xfrm rot="18512148">
            <a:off x="10863114" y="1737553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BEA79F-01E0-F842-709E-030A6E712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863" y="4240543"/>
            <a:ext cx="1714739" cy="1352739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1721BEDA-C1F0-4A13-A327-857EEE66634F}"/>
              </a:ext>
            </a:extLst>
          </p:cNvPr>
          <p:cNvSpPr/>
          <p:nvPr/>
        </p:nvSpPr>
        <p:spPr>
          <a:xfrm rot="18512148">
            <a:off x="10005743" y="4579363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0663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Sass] Sass 사용법">
            <a:extLst>
              <a:ext uri="{FF2B5EF4-FFF2-40B4-BE49-F238E27FC236}">
                <a16:creationId xmlns:a16="http://schemas.microsoft.com/office/drawing/2014/main" id="{1BE2D13C-26FF-7967-A4F5-1AE543D7C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520" y="1173462"/>
            <a:ext cx="9008960" cy="451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714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SCSS</a:t>
            </a:r>
            <a:r>
              <a:rPr lang="en-US" altLang="ko-KR" dirty="0"/>
              <a:t> </a:t>
            </a:r>
            <a:r>
              <a:rPr lang="ko-KR" altLang="en-US" dirty="0"/>
              <a:t>사용 방법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npx</a:t>
            </a:r>
            <a:r>
              <a:rPr lang="en-US" altLang="ko-KR" dirty="0"/>
              <a:t> sass --watch </a:t>
            </a:r>
            <a:r>
              <a:rPr lang="en-US" altLang="ko-KR" dirty="0">
                <a:solidFill>
                  <a:schemeClr val="accent2"/>
                </a:solidFill>
              </a:rPr>
              <a:t>SCSS</a:t>
            </a:r>
            <a:r>
              <a:rPr lang="ko-KR" altLang="en-US" dirty="0">
                <a:solidFill>
                  <a:schemeClr val="accent2"/>
                </a:solidFill>
              </a:rPr>
              <a:t>파일</a:t>
            </a:r>
            <a:r>
              <a:rPr lang="en-US" altLang="ko-KR" dirty="0">
                <a:solidFill>
                  <a:schemeClr val="accent2"/>
                </a:solidFill>
              </a:rPr>
              <a:t>.</a:t>
            </a:r>
            <a:r>
              <a:rPr lang="en-US" altLang="ko-KR" dirty="0" err="1">
                <a:solidFill>
                  <a:schemeClr val="accent2"/>
                </a:solidFill>
              </a:rPr>
              <a:t>scss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0070C0"/>
                </a:solidFill>
              </a:rPr>
              <a:t>CSS</a:t>
            </a:r>
            <a:r>
              <a:rPr lang="ko-KR" altLang="en-US" dirty="0">
                <a:solidFill>
                  <a:srgbClr val="0070C0"/>
                </a:solidFill>
              </a:rPr>
              <a:t>파일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r>
              <a:rPr lang="en-US" altLang="ko-KR" dirty="0" err="1">
                <a:solidFill>
                  <a:srgbClr val="0070C0"/>
                </a:solidFill>
              </a:rPr>
              <a:t>css</a:t>
            </a:r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dirty="0" err="1"/>
              <a:t>Npx</a:t>
            </a:r>
            <a:r>
              <a:rPr lang="en-US" altLang="ko-KR" dirty="0"/>
              <a:t> </a:t>
            </a:r>
            <a:r>
              <a:rPr lang="ko-KR" altLang="en-US" dirty="0"/>
              <a:t>님</a:t>
            </a:r>
            <a:r>
              <a:rPr lang="en-US" altLang="ko-KR" dirty="0"/>
              <a:t>! Sass </a:t>
            </a:r>
            <a:r>
              <a:rPr lang="ko-KR" altLang="en-US" dirty="0"/>
              <a:t>를 사용해서 </a:t>
            </a:r>
            <a:r>
              <a:rPr lang="en-US" altLang="ko-KR" dirty="0" err="1"/>
              <a:t>scss</a:t>
            </a:r>
            <a:r>
              <a:rPr lang="en-US" altLang="ko-KR" dirty="0"/>
              <a:t> </a:t>
            </a:r>
            <a:r>
              <a:rPr lang="ko-KR" altLang="en-US" dirty="0"/>
              <a:t>파일을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파일로 변경해 주세요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+ </a:t>
            </a:r>
            <a:r>
              <a:rPr lang="ko-KR" altLang="en-US" dirty="0"/>
              <a:t>그리고 </a:t>
            </a:r>
            <a:r>
              <a:rPr lang="en-US" altLang="ko-KR" dirty="0" err="1"/>
              <a:t>scss</a:t>
            </a:r>
            <a:r>
              <a:rPr lang="en-US" altLang="ko-KR" dirty="0"/>
              <a:t> </a:t>
            </a:r>
            <a:r>
              <a:rPr lang="ko-KR" altLang="en-US" dirty="0"/>
              <a:t>파일이 보고 있다가</a:t>
            </a:r>
            <a:r>
              <a:rPr lang="en-US" altLang="ko-KR" dirty="0"/>
              <a:t>(watch) </a:t>
            </a:r>
            <a:r>
              <a:rPr lang="ko-KR" altLang="en-US" dirty="0"/>
              <a:t>파일이 변경되면 </a:t>
            </a:r>
            <a:r>
              <a:rPr lang="en-US" altLang="ko-KR" dirty="0"/>
              <a:t>CSS</a:t>
            </a:r>
            <a:r>
              <a:rPr lang="ko-KR" altLang="en-US" dirty="0"/>
              <a:t>에 바로 적용해 주세요</a:t>
            </a:r>
            <a:r>
              <a:rPr lang="en-US" altLang="ko-KR" dirty="0"/>
              <a:t>~!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3C0C84-4B18-9F97-99FF-C56B7B1CE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481" y="3753410"/>
            <a:ext cx="7009531" cy="145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91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it] Git은 왜 쓸까?">
            <a:extLst>
              <a:ext uri="{FF2B5EF4-FFF2-40B4-BE49-F238E27FC236}">
                <a16:creationId xmlns:a16="http://schemas.microsoft.com/office/drawing/2014/main" id="{429EA35D-0568-28DD-3BA2-CA9BD3FEE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19" y="0"/>
            <a:ext cx="105981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7182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SCSS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사용 방법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Watch Sass</a:t>
            </a:r>
            <a:r>
              <a:rPr lang="ko-KR" altLang="en-US" dirty="0"/>
              <a:t> 클릭하면 하면 알아서 변환이 일어 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Watching </a:t>
            </a:r>
            <a:r>
              <a:rPr lang="ko-KR" altLang="en-US" dirty="0"/>
              <a:t>상태면 변화가 저장되면 알아서 변환 됩니다</a:t>
            </a:r>
            <a:r>
              <a:rPr lang="en-US" altLang="ko-KR" dirty="0"/>
              <a:t>!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27B9E3-1FD9-A060-C49C-7713BFA94F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333"/>
          <a:stretch/>
        </p:blipFill>
        <p:spPr>
          <a:xfrm>
            <a:off x="788718" y="1463806"/>
            <a:ext cx="6051178" cy="1193800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7A471E67-9A53-25FE-94CF-963C6369E1F4}"/>
              </a:ext>
            </a:extLst>
          </p:cNvPr>
          <p:cNvSpPr/>
          <p:nvPr/>
        </p:nvSpPr>
        <p:spPr>
          <a:xfrm rot="13468325">
            <a:off x="4279900" y="2105158"/>
            <a:ext cx="952500" cy="11557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887F75-70C8-0F03-D363-05E9B6025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626" y="1431968"/>
            <a:ext cx="2713180" cy="1193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8224FB1-6A58-E671-459B-E1798EC5F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19" y="5269537"/>
            <a:ext cx="2989988" cy="131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737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264"/>
            <a:ext cx="12192000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Syntactically Awesome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Style Sheets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74010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Import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42203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다른</a:t>
            </a:r>
            <a:r>
              <a:rPr lang="en-US" altLang="ko-KR" dirty="0"/>
              <a:t> </a:t>
            </a:r>
            <a:r>
              <a:rPr lang="en-US" altLang="ko-KR" dirty="0" err="1"/>
              <a:t>scss</a:t>
            </a:r>
            <a:r>
              <a:rPr lang="en-US" altLang="ko-KR" dirty="0"/>
              <a:t> </a:t>
            </a:r>
            <a:r>
              <a:rPr lang="ko-KR" altLang="en-US" dirty="0"/>
              <a:t>파일 가져오기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/>
                </a:solidFill>
              </a:rPr>
              <a:t>import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@import “path/filename”</a:t>
            </a:r>
          </a:p>
          <a:p>
            <a:pPr lvl="1"/>
            <a:r>
              <a:rPr lang="en-US" altLang="ko-KR" dirty="0"/>
              <a:t>@import “</a:t>
            </a:r>
            <a:r>
              <a:rPr lang="en-US" altLang="ko-KR" dirty="0" err="1"/>
              <a:t>scss</a:t>
            </a:r>
            <a:r>
              <a:rPr lang="en-US" altLang="ko-KR" dirty="0"/>
              <a:t>/</a:t>
            </a:r>
            <a:r>
              <a:rPr lang="en-US" altLang="ko-KR" dirty="0" err="1"/>
              <a:t>style.scss</a:t>
            </a:r>
            <a:r>
              <a:rPr lang="en-US" altLang="ko-KR" dirty="0"/>
              <a:t>”</a:t>
            </a:r>
          </a:p>
          <a:p>
            <a:pPr lvl="1"/>
            <a:r>
              <a:rPr lang="en-US" altLang="ko-KR" dirty="0"/>
              <a:t>CSS</a:t>
            </a:r>
            <a:r>
              <a:rPr lang="ko-KR" altLang="en-US" dirty="0"/>
              <a:t> 파일도 가능</a:t>
            </a:r>
            <a:endParaRPr lang="en-US" altLang="ko-KR" dirty="0"/>
          </a:p>
          <a:p>
            <a:r>
              <a:rPr lang="ko-KR" altLang="en-US" dirty="0"/>
              <a:t>방금 </a:t>
            </a:r>
            <a:r>
              <a:rPr lang="en-US" altLang="ko-KR" dirty="0"/>
              <a:t>reset </a:t>
            </a:r>
            <a:r>
              <a:rPr lang="ko-KR" altLang="en-US" dirty="0"/>
              <a:t>처럼 확장자 없이 파일 이름만 치면</a:t>
            </a:r>
            <a:endParaRPr lang="en-US" altLang="ko-KR" dirty="0"/>
          </a:p>
          <a:p>
            <a:pPr lvl="1"/>
            <a:r>
              <a:rPr lang="ko-KR" altLang="en-US" dirty="0"/>
              <a:t>해당파일이름</a:t>
            </a:r>
            <a:r>
              <a:rPr lang="en-US" altLang="ko-KR" dirty="0"/>
              <a:t>.</a:t>
            </a:r>
            <a:r>
              <a:rPr lang="en-US" altLang="ko-KR" dirty="0" err="1"/>
              <a:t>scss</a:t>
            </a:r>
            <a:r>
              <a:rPr lang="en-US" altLang="ko-KR" dirty="0"/>
              <a:t> or sass </a:t>
            </a:r>
          </a:p>
          <a:p>
            <a:pPr lvl="1"/>
            <a:r>
              <a:rPr lang="ko-KR" altLang="en-US" dirty="0"/>
              <a:t>또는</a:t>
            </a:r>
            <a:r>
              <a:rPr lang="en-US" altLang="ko-KR" dirty="0"/>
              <a:t> _</a:t>
            </a:r>
            <a:r>
              <a:rPr lang="ko-KR" altLang="en-US" dirty="0"/>
              <a:t>해당파일이름</a:t>
            </a:r>
            <a:r>
              <a:rPr lang="en-US" altLang="ko-KR" dirty="0"/>
              <a:t>.</a:t>
            </a:r>
            <a:r>
              <a:rPr lang="en-US" altLang="ko-KR" dirty="0" err="1"/>
              <a:t>scss</a:t>
            </a:r>
            <a:r>
              <a:rPr lang="en-US" altLang="ko-KR" dirty="0"/>
              <a:t> or sass </a:t>
            </a:r>
            <a:r>
              <a:rPr lang="ko-KR" altLang="en-US" dirty="0"/>
              <a:t>파일이 있으면 가져옴</a:t>
            </a:r>
            <a:endParaRPr lang="en-US" altLang="ko-KR" dirty="0"/>
          </a:p>
          <a:p>
            <a:pPr lvl="1"/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같은 파일 이름이 </a:t>
            </a:r>
            <a:r>
              <a:rPr lang="en-US" altLang="ko-KR" dirty="0"/>
              <a:t>2</a:t>
            </a:r>
            <a:r>
              <a:rPr lang="ko-KR" altLang="en-US" dirty="0"/>
              <a:t>개 이상 존재하면 에러 발생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384806-463B-D49C-F935-69F1D577DD52}"/>
              </a:ext>
            </a:extLst>
          </p:cNvPr>
          <p:cNvSpPr txBox="1"/>
          <p:nvPr/>
        </p:nvSpPr>
        <p:spPr>
          <a:xfrm>
            <a:off x="8597900" y="1461706"/>
            <a:ext cx="262890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RESET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"reset"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COMMON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"nav"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"section"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7368283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Nesting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87027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A75947-5E15-BC40-097F-45C9F6354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&amp;</a:t>
            </a:r>
            <a:r>
              <a:rPr lang="en-US" altLang="ko-KR" dirty="0"/>
              <a:t> </a:t>
            </a:r>
            <a:r>
              <a:rPr lang="ko-KR" altLang="en-US" dirty="0" err="1"/>
              <a:t>선택자</a:t>
            </a:r>
            <a:r>
              <a:rPr lang="ko-KR" altLang="en-US" dirty="0"/>
              <a:t>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A9D208-BD6B-1BD6-37DB-63A35C07B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치환 특성을 활용해서</a:t>
            </a:r>
            <a:endParaRPr lang="en-US" altLang="ko-KR" dirty="0"/>
          </a:p>
          <a:p>
            <a:r>
              <a:rPr lang="ko-KR" altLang="en-US" dirty="0"/>
              <a:t>공통 특성을 가진 </a:t>
            </a:r>
            <a:r>
              <a:rPr lang="en-US" altLang="ko-KR" dirty="0"/>
              <a:t>modifier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생산 가능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70AFD0-B1D4-4499-BD1A-541827F2CBB1}"/>
              </a:ext>
            </a:extLst>
          </p:cNvPr>
          <p:cNvSpPr txBox="1"/>
          <p:nvPr/>
        </p:nvSpPr>
        <p:spPr>
          <a:xfrm>
            <a:off x="5675790" y="1328389"/>
            <a:ext cx="6096000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--small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--large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--red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714145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변수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!($)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34212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색상을 </a:t>
            </a:r>
            <a:r>
              <a:rPr lang="ko-KR" altLang="en-US" dirty="0">
                <a:solidFill>
                  <a:schemeClr val="accent2"/>
                </a:solidFill>
              </a:rPr>
              <a:t>변수</a:t>
            </a:r>
            <a:r>
              <a:rPr lang="ko-KR" altLang="en-US" dirty="0"/>
              <a:t>에 지정하고 사용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$ </a:t>
            </a:r>
            <a:r>
              <a:rPr lang="ko-KR" altLang="en-US" dirty="0"/>
              <a:t>를 사용해서 변수를 지정합니다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보통 최 상단에 표기를 합니다</a:t>
            </a:r>
            <a:r>
              <a:rPr lang="en-US" altLang="ko-KR" dirty="0"/>
              <a:t>! </a:t>
            </a:r>
          </a:p>
          <a:p>
            <a:r>
              <a:rPr lang="en-US" altLang="ko-KR" dirty="0"/>
              <a:t>BEM</a:t>
            </a:r>
            <a:r>
              <a:rPr lang="ko-KR" altLang="en-US" dirty="0"/>
              <a:t> 과 같이 쓰면 편하겠죠</a:t>
            </a:r>
            <a:r>
              <a:rPr lang="en-US" altLang="ko-KR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71F2DE-0564-0790-1F3E-E28C77302089}"/>
              </a:ext>
            </a:extLst>
          </p:cNvPr>
          <p:cNvSpPr txBox="1"/>
          <p:nvPr/>
        </p:nvSpPr>
        <p:spPr>
          <a:xfrm>
            <a:off x="790575" y="3807373"/>
            <a:ext cx="6096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$body-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#eee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$wrap-border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#ddd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wrap__item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$wrap__item_h2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#333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$wrap__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item_p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#777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btn-bg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2A44FE-A67F-2543-6951-4678AFDE8C13}"/>
              </a:ext>
            </a:extLst>
          </p:cNvPr>
          <p:cNvSpPr txBox="1"/>
          <p:nvPr/>
        </p:nvSpPr>
        <p:spPr>
          <a:xfrm>
            <a:off x="5070398" y="3807372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$body-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135237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@mixin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13095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기본값 설정도 가능합니다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실수로 에러가 발생하는 것을 막기 위해 기본값 설정 가능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7511BE-F69C-4288-7B53-885730C0AF34}"/>
              </a:ext>
            </a:extLst>
          </p:cNvPr>
          <p:cNvSpPr txBox="1"/>
          <p:nvPr/>
        </p:nvSpPr>
        <p:spPr>
          <a:xfrm>
            <a:off x="857250" y="2149018"/>
            <a:ext cx="873125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@mixin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$font-color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$font-color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77628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코드에프 협업툴 이야기입니다. 근데 이제 피그마를 곁들인 (1)">
            <a:extLst>
              <a:ext uri="{FF2B5EF4-FFF2-40B4-BE49-F238E27FC236}">
                <a16:creationId xmlns:a16="http://schemas.microsoft.com/office/drawing/2014/main" id="{35F342FD-206B-EFFF-C16F-6E4B999FB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541" y="716049"/>
            <a:ext cx="9672918" cy="542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4984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@for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60053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@for </a:t>
            </a:r>
            <a:r>
              <a:rPr lang="ko-KR" altLang="en-US" dirty="0">
                <a:solidFill>
                  <a:schemeClr val="accent2"/>
                </a:solidFill>
              </a:rPr>
              <a:t>문</a:t>
            </a:r>
            <a:r>
              <a:rPr lang="ko-KR" altLang="en-US" dirty="0"/>
              <a:t>을 통해 해결해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또</a:t>
            </a:r>
            <a:r>
              <a:rPr lang="en-US" altLang="ko-KR" dirty="0"/>
              <a:t>,</a:t>
            </a:r>
            <a:r>
              <a:rPr lang="ko-KR" altLang="en-US" dirty="0"/>
              <a:t> 변경을 요청할 지 모르니 </a:t>
            </a:r>
            <a:r>
              <a:rPr lang="en-US" altLang="ko-KR" dirty="0"/>
              <a:t>0.2s </a:t>
            </a:r>
            <a:r>
              <a:rPr lang="ko-KR" altLang="en-US" dirty="0"/>
              <a:t>도 변수로 지정하여 사용해 봅시다</a:t>
            </a:r>
            <a:r>
              <a:rPr lang="en-US" altLang="ko-KR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F8D6D3-828D-F266-A9AB-92180D451612}"/>
              </a:ext>
            </a:extLst>
          </p:cNvPr>
          <p:cNvSpPr txBox="1"/>
          <p:nvPr/>
        </p:nvSpPr>
        <p:spPr>
          <a:xfrm>
            <a:off x="628650" y="1325563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:nth-child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#{$i}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transition-delay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8B77F2-6F4D-5C11-CEBE-C513D63EFB50}"/>
              </a:ext>
            </a:extLst>
          </p:cNvPr>
          <p:cNvSpPr txBox="1"/>
          <p:nvPr/>
        </p:nvSpPr>
        <p:spPr>
          <a:xfrm>
            <a:off x="628650" y="3649999"/>
            <a:ext cx="6096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$interval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0.3s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:nth-child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#{$i}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transition-delay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$interval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22164153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@each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04719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하는 김에 </a:t>
            </a:r>
            <a:r>
              <a:rPr lang="ko-KR" altLang="en-US" dirty="0" err="1"/>
              <a:t>아까전의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@for </a:t>
            </a:r>
            <a:r>
              <a:rPr lang="ko-KR" altLang="en-US" dirty="0">
                <a:solidFill>
                  <a:schemeClr val="accent2"/>
                </a:solidFill>
              </a:rPr>
              <a:t>문</a:t>
            </a:r>
            <a:r>
              <a:rPr lang="ko-KR" altLang="en-US" dirty="0"/>
              <a:t>도 처리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191300-CA8B-1D84-180B-9C3F40715AA8}"/>
              </a:ext>
            </a:extLst>
          </p:cNvPr>
          <p:cNvSpPr txBox="1"/>
          <p:nvPr/>
        </p:nvSpPr>
        <p:spPr>
          <a:xfrm>
            <a:off x="790575" y="2208163"/>
            <a:ext cx="60960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@each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-colors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-colors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:nth-child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#{$index}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transition-delay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$interval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@include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532BECC-97FD-7371-0EA7-46AE1C6D5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$index </a:t>
            </a:r>
            <a:r>
              <a:rPr lang="ko-KR" altLang="en-US" dirty="0"/>
              <a:t>값으로 처리가 가능하므로 하나로 묶어서 처리 합시다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482815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@if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59517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@if </a:t>
            </a:r>
            <a:r>
              <a:rPr lang="ko-KR" altLang="en-US" dirty="0">
                <a:solidFill>
                  <a:schemeClr val="accent2"/>
                </a:solidFill>
              </a:rPr>
              <a:t>문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Item 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백그라운드 색상에 따라 </a:t>
            </a:r>
            <a:r>
              <a:rPr lang="en-US" altLang="ko-KR" dirty="0"/>
              <a:t>h2, p </a:t>
            </a:r>
            <a:r>
              <a:rPr lang="ko-KR" altLang="en-US" dirty="0"/>
              <a:t>태그의 글자 색상을 변경</a:t>
            </a:r>
            <a:r>
              <a:rPr lang="en-US" altLang="ko-KR" dirty="0"/>
              <a:t>!</a:t>
            </a:r>
          </a:p>
          <a:p>
            <a:pPr lvl="1"/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13149D-6D1F-F126-F501-F38C178774A2}"/>
              </a:ext>
            </a:extLst>
          </p:cNvPr>
          <p:cNvSpPr txBox="1"/>
          <p:nvPr/>
        </p:nvSpPr>
        <p:spPr>
          <a:xfrm>
            <a:off x="800100" y="2307789"/>
            <a:ext cx="43688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wrap__item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@else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9EB92-36AC-965B-C0F2-4D9765556561}"/>
              </a:ext>
            </a:extLst>
          </p:cNvPr>
          <p:cNvSpPr txBox="1"/>
          <p:nvPr/>
        </p:nvSpPr>
        <p:spPr>
          <a:xfrm>
            <a:off x="5458012" y="2307789"/>
            <a:ext cx="5524313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 @if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wrap__item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@else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838703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3519EDE1-7849-9E4C-0736-65DE63D8A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2355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it] Git은 왜 쓸까?">
            <a:extLst>
              <a:ext uri="{FF2B5EF4-FFF2-40B4-BE49-F238E27FC236}">
                <a16:creationId xmlns:a16="http://schemas.microsoft.com/office/drawing/2014/main" id="{429EA35D-0568-28DD-3BA2-CA9BD3FEE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19" y="0"/>
            <a:ext cx="105981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8752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선생님... 농구가 하고 싶어요...">
            <a:extLst>
              <a:ext uri="{FF2B5EF4-FFF2-40B4-BE49-F238E27FC236}">
                <a16:creationId xmlns:a16="http://schemas.microsoft.com/office/drawing/2014/main" id="{6A4CA50B-CC84-3F98-9B64-B811475C7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33"/>
          <a:stretch/>
        </p:blipFill>
        <p:spPr bwMode="auto">
          <a:xfrm>
            <a:off x="316923" y="127577"/>
            <a:ext cx="10672519" cy="6602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69FFF64-AF7D-2492-38D3-D8FB5DF53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437040" y="936813"/>
            <a:ext cx="1410382" cy="496000"/>
          </a:xfrm>
          <a:prstGeom prst="rect">
            <a:avLst/>
          </a:prstGeom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D1FE6422-64ED-FFC4-7B5D-EEC32446A392}"/>
              </a:ext>
            </a:extLst>
          </p:cNvPr>
          <p:cNvSpPr/>
          <p:nvPr/>
        </p:nvSpPr>
        <p:spPr>
          <a:xfrm>
            <a:off x="8007927" y="1016000"/>
            <a:ext cx="1560946" cy="2604655"/>
          </a:xfrm>
          <a:prstGeom prst="wedgeRoundRectCallout">
            <a:avLst>
              <a:gd name="adj1" fmla="val 22146"/>
              <a:gd name="adj2" fmla="val 89096"/>
              <a:gd name="adj3" fmla="val 16667"/>
            </a:avLst>
          </a:prstGeom>
          <a:solidFill>
            <a:schemeClr val="bg1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</a:rPr>
              <a:t>BRANCH</a:t>
            </a:r>
            <a:r>
              <a:rPr lang="ko-KR" altLang="en-US" b="1" dirty="0">
                <a:solidFill>
                  <a:schemeClr val="tx1"/>
                </a:solidFill>
              </a:rPr>
              <a:t>를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</a:rPr>
              <a:t>유지하고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</a:rPr>
              <a:t>싶어요</a:t>
            </a:r>
          </a:p>
        </p:txBody>
      </p:sp>
      <p:pic>
        <p:nvPicPr>
          <p:cNvPr id="2052" name="Picture 4" descr="Git 사용법] 3장. GitHub 이용하기. 1. GitHub 이란? | by 프시케 | Medium">
            <a:extLst>
              <a:ext uri="{FF2B5EF4-FFF2-40B4-BE49-F238E27FC236}">
                <a16:creationId xmlns:a16="http://schemas.microsoft.com/office/drawing/2014/main" id="{CCF7D59B-100A-AABB-6357-6C3BA1F9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898" y="3384900"/>
            <a:ext cx="2198623" cy="219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it 사용법] 3장. GitHub 이용하기. 1. GitHub 이란? | by 프시케 | Medium">
            <a:extLst>
              <a:ext uri="{FF2B5EF4-FFF2-40B4-BE49-F238E27FC236}">
                <a16:creationId xmlns:a16="http://schemas.microsoft.com/office/drawing/2014/main" id="{D07E3B0F-706E-DC11-C304-1768C4D61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86356">
            <a:off x="6909088" y="4598042"/>
            <a:ext cx="768285" cy="76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3929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나는 가수다, 정면돌파가 필요한 때 :: TV익사이팅">
            <a:extLst>
              <a:ext uri="{FF2B5EF4-FFF2-40B4-BE49-F238E27FC236}">
                <a16:creationId xmlns:a16="http://schemas.microsoft.com/office/drawing/2014/main" id="{6DD2089D-7DCD-0E84-ABBA-B8FDA2765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75" y="1309688"/>
            <a:ext cx="7562850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624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branch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9728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it Merge | Atlassian Git Tutorial">
            <a:extLst>
              <a:ext uri="{FF2B5EF4-FFF2-40B4-BE49-F238E27FC236}">
                <a16:creationId xmlns:a16="http://schemas.microsoft.com/office/drawing/2014/main" id="{EFD75258-346B-0134-E1AD-54041C4ED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91" y="1328391"/>
            <a:ext cx="9240982" cy="529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FF52856-4D10-9BC3-866E-E8323FD76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 MERGING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82540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48B4507E-C5F8-3F58-779A-F135C6463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349" y="1328391"/>
            <a:ext cx="7622887" cy="533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B47DD0F-C7B1-F4DA-CB16-0DF97F2B7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 REBASE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38783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그래 이거야">
            <a:extLst>
              <a:ext uri="{FF2B5EF4-FFF2-40B4-BE49-F238E27FC236}">
                <a16:creationId xmlns:a16="http://schemas.microsoft.com/office/drawing/2014/main" id="{D03D3377-B65F-99AD-5345-6FA069683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52" y="1396712"/>
            <a:ext cx="10450613" cy="546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Git Pull시에 자동으로 Rebase적용하기 | 아이군의 블로그">
            <a:extLst>
              <a:ext uri="{FF2B5EF4-FFF2-40B4-BE49-F238E27FC236}">
                <a16:creationId xmlns:a16="http://schemas.microsoft.com/office/drawing/2014/main" id="{732DB46A-7182-D773-CFEB-4F49E5104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57" y="313604"/>
            <a:ext cx="4335606" cy="275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61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6F79E90F-F851-5F08-53B5-DFA5C13FE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297" y="739486"/>
            <a:ext cx="9605405" cy="537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7879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집에서 하는 알바, 어머! 이건 꼭 해야해 : 네이버 포스트">
            <a:extLst>
              <a:ext uri="{FF2B5EF4-FFF2-40B4-BE49-F238E27FC236}">
                <a16:creationId xmlns:a16="http://schemas.microsoft.com/office/drawing/2014/main" id="{6123F094-1934-5CA2-152F-94E1431D4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013" y="1005897"/>
            <a:ext cx="8939973" cy="4846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803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집에서 하는 알바, 어머! 이건 꼭 해야해 : 네이버 포스트">
            <a:extLst>
              <a:ext uri="{FF2B5EF4-FFF2-40B4-BE49-F238E27FC236}">
                <a16:creationId xmlns:a16="http://schemas.microsoft.com/office/drawing/2014/main" id="{6123F094-1934-5CA2-152F-94E1431D4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913" y="3168753"/>
            <a:ext cx="960169" cy="52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2014 작별은 아직 이르다! 올해가 가기 전 꼭 해야 할 15가지 - 레이디경향">
            <a:extLst>
              <a:ext uri="{FF2B5EF4-FFF2-40B4-BE49-F238E27FC236}">
                <a16:creationId xmlns:a16="http://schemas.microsoft.com/office/drawing/2014/main" id="{72C93263-6887-A2A1-2A96-0570A225C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242" y="113688"/>
            <a:ext cx="7515513" cy="663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4116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조장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Part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44971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블로그에 자주 쓰이는 짤">
            <a:extLst>
              <a:ext uri="{FF2B5EF4-FFF2-40B4-BE49-F238E27FC236}">
                <a16:creationId xmlns:a16="http://schemas.microsoft.com/office/drawing/2014/main" id="{4198C7F9-D2E9-B719-5087-AB2A4F121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3" y="0"/>
            <a:ext cx="71516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653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온라인 협업</a:t>
            </a:r>
            <a:r>
              <a:rPr lang="ko-KR" altLang="en-US" dirty="0"/>
              <a:t>을 시작해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2"/>
            <a:ext cx="11260802" cy="5282134"/>
          </a:xfrm>
        </p:spPr>
        <p:txBody>
          <a:bodyPr>
            <a:normAutofit/>
          </a:bodyPr>
          <a:lstStyle/>
          <a:p>
            <a:r>
              <a:rPr lang="ko-KR" altLang="en-US" dirty="0"/>
              <a:t>조장 분은 </a:t>
            </a:r>
            <a:r>
              <a:rPr lang="ko-KR" altLang="en-US" dirty="0" err="1">
                <a:solidFill>
                  <a:srgbClr val="0070C0"/>
                </a:solidFill>
              </a:rPr>
              <a:t>깃허브</a:t>
            </a:r>
            <a:r>
              <a:rPr lang="ko-KR" altLang="en-US" dirty="0" err="1"/>
              <a:t>에</a:t>
            </a:r>
            <a:r>
              <a:rPr lang="ko-KR" altLang="en-US" dirty="0"/>
              <a:t> 협업 연습을 할 </a:t>
            </a:r>
            <a:r>
              <a:rPr lang="en-US" altLang="ko-KR" dirty="0"/>
              <a:t>Repo</a:t>
            </a:r>
            <a:r>
              <a:rPr lang="ko-KR" altLang="en-US" dirty="0"/>
              <a:t>를 생성해 봅시다</a:t>
            </a:r>
            <a:r>
              <a:rPr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00AAE9-8867-2BC9-4A29-B05BAA218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53" y="2178423"/>
            <a:ext cx="3496163" cy="1686160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9891FADB-D3FA-A483-BB38-F330A4A1E962}"/>
              </a:ext>
            </a:extLst>
          </p:cNvPr>
          <p:cNvSpPr/>
          <p:nvPr/>
        </p:nvSpPr>
        <p:spPr>
          <a:xfrm rot="13424213">
            <a:off x="3637527" y="3220724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44744DE-6687-58F3-1E15-96DE63CCD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603" y="2178423"/>
            <a:ext cx="7200187" cy="3935506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C361D045-F5CB-27C9-E650-0C349D9BFE70}"/>
              </a:ext>
            </a:extLst>
          </p:cNvPr>
          <p:cNvSpPr/>
          <p:nvPr/>
        </p:nvSpPr>
        <p:spPr>
          <a:xfrm rot="13424213">
            <a:off x="5645621" y="5139172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9778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055305-0D15-6114-A69E-3267999C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41" y="1392712"/>
            <a:ext cx="7867255" cy="4380559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53132EE1-A5F0-1FBD-6891-F4F9FEDAD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온라인 협업</a:t>
            </a:r>
            <a:r>
              <a:rPr lang="ko-KR" altLang="en-US" dirty="0"/>
              <a:t>을 시작해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8196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차원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5" name="Picture 2" descr="역대 스파이더맨 총집합? [스파이더맨 3]에 관한 루머 총정리 : 네이버 블로그">
            <a:extLst>
              <a:ext uri="{FF2B5EF4-FFF2-40B4-BE49-F238E27FC236}">
                <a16:creationId xmlns:a16="http://schemas.microsoft.com/office/drawing/2014/main" id="{2B6B5A6E-7F13-22EC-A435-19C31ABF5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600" y="1740554"/>
            <a:ext cx="8052799" cy="423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2621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356002A-EBAC-134C-44EC-81413ED23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95" y="1478747"/>
            <a:ext cx="2410161" cy="214342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538C5C17-F48D-0F62-C79B-ED82C0BF1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온라인 협업</a:t>
            </a:r>
            <a:r>
              <a:rPr lang="ko-KR" altLang="en-US" dirty="0"/>
              <a:t>을 시작해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A3D68E-0D6B-801B-342E-C65DA0C26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617" y="1478747"/>
            <a:ext cx="4763165" cy="4677428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ED56F452-8718-A996-6EDD-F5FA93ADBBFA}"/>
              </a:ext>
            </a:extLst>
          </p:cNvPr>
          <p:cNvSpPr/>
          <p:nvPr/>
        </p:nvSpPr>
        <p:spPr>
          <a:xfrm rot="13424213">
            <a:off x="4856727" y="3633101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6491B6D-8AD3-76B5-D33F-62FB2461CE5B}"/>
              </a:ext>
            </a:extLst>
          </p:cNvPr>
          <p:cNvSpPr/>
          <p:nvPr/>
        </p:nvSpPr>
        <p:spPr>
          <a:xfrm rot="13424213">
            <a:off x="7872464" y="5219855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1F22C94E-65F9-BDB9-E22E-15D2A510C185}"/>
              </a:ext>
            </a:extLst>
          </p:cNvPr>
          <p:cNvSpPr/>
          <p:nvPr/>
        </p:nvSpPr>
        <p:spPr>
          <a:xfrm rot="13424213">
            <a:off x="6549393" y="5820488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0662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새로운 깃 저장소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en-US" altLang="ko-KR" dirty="0"/>
              <a:t>Index.html </a:t>
            </a:r>
            <a:r>
              <a:rPr lang="ko-KR" altLang="en-US" dirty="0"/>
              <a:t>파일 생성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기본 코드 생성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err="1">
                <a:sym typeface="Wingdings" panose="05000000000000000000" pitchFamily="2" charset="2"/>
              </a:rPr>
              <a:t>커밋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Git</a:t>
            </a:r>
            <a:r>
              <a:rPr lang="ko-KR" altLang="en-US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push</a:t>
            </a:r>
            <a:r>
              <a:rPr lang="ko-KR" altLang="en-US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origin</a:t>
            </a:r>
            <a:r>
              <a:rPr lang="ko-KR" altLang="en-US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main / git push --all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또는 </a:t>
            </a:r>
            <a:r>
              <a:rPr lang="en-US" altLang="ko-KR" dirty="0" err="1">
                <a:sym typeface="Wingdings" panose="05000000000000000000" pitchFamily="2" charset="2"/>
              </a:rPr>
              <a:t>Github</a:t>
            </a:r>
            <a:r>
              <a:rPr lang="en-US" altLang="ko-KR" dirty="0">
                <a:sym typeface="Wingdings" panose="05000000000000000000" pitchFamily="2" charset="2"/>
              </a:rPr>
              <a:t> Desktop</a:t>
            </a:r>
            <a:r>
              <a:rPr lang="ko-KR" altLang="en-US" dirty="0">
                <a:sym typeface="Wingdings" panose="05000000000000000000" pitchFamily="2" charset="2"/>
              </a:rPr>
              <a:t>으로 처리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210DCD-B592-F36A-5DB1-02BEDD947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73" y="4484878"/>
            <a:ext cx="5187350" cy="2089461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A001317C-AC5B-0605-8866-D5F7B5E14981}"/>
              </a:ext>
            </a:extLst>
          </p:cNvPr>
          <p:cNvSpPr/>
          <p:nvPr/>
        </p:nvSpPr>
        <p:spPr>
          <a:xfrm rot="13424213">
            <a:off x="5367750" y="5937830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6864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조장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/>
              <a:t>팀원 초대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FCBEC4-D1A2-7DD2-823C-0E4D75B1D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52" y="1318213"/>
            <a:ext cx="8545118" cy="1086002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5F24C1C0-7891-AEA1-9E5D-610F039ED25A}"/>
              </a:ext>
            </a:extLst>
          </p:cNvPr>
          <p:cNvSpPr/>
          <p:nvPr/>
        </p:nvSpPr>
        <p:spPr>
          <a:xfrm rot="13424213">
            <a:off x="8855023" y="2150962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89952F9-C5C7-12D3-0D02-6D72989B6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52" y="2643776"/>
            <a:ext cx="3238952" cy="3896269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FD0549B-B35D-792D-8D94-9ED98BCEB03A}"/>
              </a:ext>
            </a:extLst>
          </p:cNvPr>
          <p:cNvSpPr/>
          <p:nvPr/>
        </p:nvSpPr>
        <p:spPr>
          <a:xfrm rot="13424213">
            <a:off x="3440340" y="3648068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BBD173D-3DD4-7B92-F4EB-FA8F881A6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352" y="3563731"/>
            <a:ext cx="6480024" cy="2718212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C85C42CA-8CE6-2564-46CD-F60FE1250A73}"/>
              </a:ext>
            </a:extLst>
          </p:cNvPr>
          <p:cNvSpPr/>
          <p:nvPr/>
        </p:nvSpPr>
        <p:spPr>
          <a:xfrm rot="13424213">
            <a:off x="8173706" y="5677139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1621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조장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/>
              <a:t>팀원 초대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0E09F0-FBF6-C2DD-5E01-42CACC0B2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80" y="1318213"/>
            <a:ext cx="4239217" cy="4887007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C8FC5E2D-FF7F-2286-D015-CB71178F275B}"/>
              </a:ext>
            </a:extLst>
          </p:cNvPr>
          <p:cNvSpPr/>
          <p:nvPr/>
        </p:nvSpPr>
        <p:spPr>
          <a:xfrm rot="13424213">
            <a:off x="4032010" y="2868138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311D17-62E2-DF37-A6C0-2EE02C248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450" y="3121391"/>
            <a:ext cx="6045088" cy="2206130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D3F665F3-F454-3CDC-6BB8-51FBBB0DD129}"/>
              </a:ext>
            </a:extLst>
          </p:cNvPr>
          <p:cNvSpPr/>
          <p:nvPr/>
        </p:nvSpPr>
        <p:spPr>
          <a:xfrm rot="13424213">
            <a:off x="7815115" y="4822444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298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팀원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Part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3784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팀원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/>
              <a:t>초대 수락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593454-9849-A495-2B45-8EA737FFA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44" y="1318213"/>
            <a:ext cx="1762371" cy="5163271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C3C10E0-4A21-A78E-9885-060BC0241C9A}"/>
              </a:ext>
            </a:extLst>
          </p:cNvPr>
          <p:cNvSpPr/>
          <p:nvPr/>
        </p:nvSpPr>
        <p:spPr>
          <a:xfrm rot="13424213">
            <a:off x="1970124" y="3710819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3BFC6F6-55B8-B0A9-20BA-C04BEF0FC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871" y="1312699"/>
            <a:ext cx="7925906" cy="2210108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3035E42E-94E2-5385-42D0-6A97ECE632E2}"/>
              </a:ext>
            </a:extLst>
          </p:cNvPr>
          <p:cNvSpPr/>
          <p:nvPr/>
        </p:nvSpPr>
        <p:spPr>
          <a:xfrm rot="13424213">
            <a:off x="9625983" y="2349149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162C1D0-8FA6-8A50-BDF7-963DFEF44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900" y="3514083"/>
            <a:ext cx="2542555" cy="3016707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539F20BB-3DF1-DA3F-CAE7-7BA26F4CFEF0}"/>
              </a:ext>
            </a:extLst>
          </p:cNvPr>
          <p:cNvSpPr/>
          <p:nvPr/>
        </p:nvSpPr>
        <p:spPr>
          <a:xfrm rot="13424213">
            <a:off x="4611931" y="4589603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1461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38C5C17-F48D-0F62-C79B-ED82C0BF1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팀원들은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ko-KR" altLang="en-US" dirty="0"/>
              <a:t>해당 </a:t>
            </a:r>
            <a:r>
              <a:rPr lang="en-US" altLang="ko-KR" dirty="0"/>
              <a:t>repo</a:t>
            </a:r>
            <a:r>
              <a:rPr lang="ko-KR" altLang="en-US" dirty="0"/>
              <a:t>를 </a:t>
            </a:r>
            <a:r>
              <a:rPr lang="en-US" altLang="ko-KR" dirty="0"/>
              <a:t>clone </a:t>
            </a:r>
            <a:r>
              <a:rPr lang="ko-KR" altLang="en-US" dirty="0"/>
              <a:t>합시다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5DEE0FB-BA62-8F53-2C68-C2EA082CF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ko-KR" altLang="en-US" dirty="0"/>
              <a:t>조장이 만든 </a:t>
            </a:r>
            <a:r>
              <a:rPr lang="en-US" altLang="ko-KR" dirty="0"/>
              <a:t>git </a:t>
            </a:r>
            <a:r>
              <a:rPr lang="ko-KR" altLang="en-US" dirty="0"/>
              <a:t>주소를 받으세요</a:t>
            </a:r>
            <a:r>
              <a:rPr lang="en-US" altLang="ko-KR" dirty="0"/>
              <a:t>! </a:t>
            </a:r>
            <a:r>
              <a:rPr lang="ko-KR" altLang="en-US" dirty="0"/>
              <a:t>해당 주소로 접속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Git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clone</a:t>
            </a:r>
            <a:r>
              <a:rPr lang="ko-KR" altLang="en-US" dirty="0"/>
              <a:t> 복사한 주소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2AABFCB-CA1C-E84C-9C8A-915A16E8D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49" y="2229801"/>
            <a:ext cx="3030069" cy="2540133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C04469C1-3FDC-8594-A140-8C713A8E2DD2}"/>
              </a:ext>
            </a:extLst>
          </p:cNvPr>
          <p:cNvSpPr/>
          <p:nvPr/>
        </p:nvSpPr>
        <p:spPr>
          <a:xfrm rot="13424213">
            <a:off x="3529989" y="2400701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F242D226-49F4-93CE-AF82-BE8F21CB23DF}"/>
              </a:ext>
            </a:extLst>
          </p:cNvPr>
          <p:cNvSpPr/>
          <p:nvPr/>
        </p:nvSpPr>
        <p:spPr>
          <a:xfrm rot="13424213">
            <a:off x="3529988" y="3426501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2410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전원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Part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26450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전원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 err="1"/>
              <a:t>클론한</a:t>
            </a:r>
            <a:r>
              <a:rPr lang="ko-KR" altLang="en-US" dirty="0"/>
              <a:t> </a:t>
            </a:r>
            <a:r>
              <a:rPr lang="en-US" altLang="ko-KR" dirty="0"/>
              <a:t>Repo</a:t>
            </a:r>
            <a:r>
              <a:rPr lang="ko-KR" altLang="en-US" dirty="0"/>
              <a:t>에서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ko-KR" altLang="en-US" dirty="0"/>
              <a:t>새로운 </a:t>
            </a:r>
            <a:r>
              <a:rPr lang="ko-KR" altLang="en-US" dirty="0" err="1"/>
              <a:t>브랜치</a:t>
            </a:r>
            <a:r>
              <a:rPr lang="ko-KR" altLang="en-US" dirty="0"/>
              <a:t> 생성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Git branch </a:t>
            </a:r>
            <a:r>
              <a:rPr lang="ko-KR" altLang="en-US" dirty="0"/>
              <a:t>본인이름 이니셜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Git checkout -b lhs</a:t>
            </a:r>
          </a:p>
          <a:p>
            <a:r>
              <a:rPr lang="en-US" altLang="ko-KR" dirty="0"/>
              <a:t>Style-</a:t>
            </a:r>
            <a:r>
              <a:rPr lang="ko-KR" altLang="en-US" dirty="0"/>
              <a:t>이니셜</a:t>
            </a:r>
            <a:r>
              <a:rPr lang="en-US" altLang="ko-KR" dirty="0"/>
              <a:t>.css </a:t>
            </a:r>
            <a:r>
              <a:rPr lang="ko-KR" altLang="en-US" dirty="0"/>
              <a:t>파일 생성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아무 코드 추가 후 </a:t>
            </a:r>
            <a:r>
              <a:rPr lang="ko-KR" altLang="en-US" dirty="0" err="1"/>
              <a:t>커밋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Git push origin </a:t>
            </a:r>
            <a:r>
              <a:rPr lang="ko-KR" altLang="en-US" dirty="0" err="1">
                <a:solidFill>
                  <a:srgbClr val="00B050"/>
                </a:solidFill>
              </a:rPr>
              <a:t>브랜치명</a:t>
            </a:r>
            <a:endParaRPr lang="en-US" altLang="ko-K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4410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전원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/>
              <a:t>다시 </a:t>
            </a:r>
            <a:r>
              <a:rPr lang="en-US" altLang="ko-KR" dirty="0"/>
              <a:t>Push!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74E34DF-13CA-5F3C-7F6B-03844502C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Git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push --all</a:t>
            </a:r>
          </a:p>
          <a:p>
            <a:r>
              <a:rPr lang="ko-KR" altLang="en-US" dirty="0"/>
              <a:t>그리고</a:t>
            </a:r>
            <a:r>
              <a:rPr lang="en-US" altLang="ko-KR" dirty="0"/>
              <a:t> </a:t>
            </a:r>
            <a:r>
              <a:rPr lang="ko-KR" altLang="en-US" dirty="0" err="1"/>
              <a:t>깃허브로</a:t>
            </a:r>
            <a:r>
              <a:rPr lang="ko-KR" altLang="en-US" dirty="0"/>
              <a:t> 가봅시다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E5BD36-8FE8-6383-29D4-AFEFA3CA6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43" y="2905342"/>
            <a:ext cx="8773749" cy="885949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0FBEE586-5234-C878-23AA-78E72ABEF424}"/>
              </a:ext>
            </a:extLst>
          </p:cNvPr>
          <p:cNvSpPr/>
          <p:nvPr/>
        </p:nvSpPr>
        <p:spPr>
          <a:xfrm rot="13424213">
            <a:off x="9079138" y="3389056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397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Branch!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34818" name="Picture 2" descr="Gradle 고급]git release 브랜치 기준으로 jar 자동 versioning하기">
            <a:extLst>
              <a:ext uri="{FF2B5EF4-FFF2-40B4-BE49-F238E27FC236}">
                <a16:creationId xmlns:a16="http://schemas.microsoft.com/office/drawing/2014/main" id="{C46ECC9A-5087-2C0F-2F57-7071EEAF8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15" y="1482159"/>
            <a:ext cx="10184169" cy="300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6127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전원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 err="1"/>
              <a:t>깃헙에서</a:t>
            </a:r>
            <a:r>
              <a:rPr lang="ko-KR" altLang="en-US" dirty="0"/>
              <a:t> </a:t>
            </a:r>
            <a:r>
              <a:rPr lang="en-US" altLang="ko-KR" dirty="0"/>
              <a:t>Merge!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0A885BA-F8A3-5AFA-3097-D3FE6BDE1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9" y="1318213"/>
            <a:ext cx="10679529" cy="4634352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C9730FDD-54ED-4220-61CE-27F50CAC54EF}"/>
              </a:ext>
            </a:extLst>
          </p:cNvPr>
          <p:cNvSpPr/>
          <p:nvPr/>
        </p:nvSpPr>
        <p:spPr>
          <a:xfrm rot="13424213">
            <a:off x="4211303" y="2259503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F4C3FCA6-8613-B415-7430-382FCD60C330}"/>
              </a:ext>
            </a:extLst>
          </p:cNvPr>
          <p:cNvSpPr/>
          <p:nvPr/>
        </p:nvSpPr>
        <p:spPr>
          <a:xfrm rot="13424213">
            <a:off x="3162433" y="3640068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B328C24D-C78E-6F1B-CE4E-9942F548E7FA}"/>
              </a:ext>
            </a:extLst>
          </p:cNvPr>
          <p:cNvSpPr/>
          <p:nvPr/>
        </p:nvSpPr>
        <p:spPr>
          <a:xfrm rot="13424213">
            <a:off x="10387987" y="3249463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5306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1629C18-5316-6B72-3AC4-833408A28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25" y="474730"/>
            <a:ext cx="9783869" cy="590854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C2031B36-3507-8DF2-58E9-E37BDF4F482C}"/>
              </a:ext>
            </a:extLst>
          </p:cNvPr>
          <p:cNvSpPr/>
          <p:nvPr/>
        </p:nvSpPr>
        <p:spPr>
          <a:xfrm rot="13424213">
            <a:off x="2741093" y="5983698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6401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전원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 err="1"/>
              <a:t>깃헙에서</a:t>
            </a:r>
            <a:r>
              <a:rPr lang="ko-KR" altLang="en-US" dirty="0"/>
              <a:t> </a:t>
            </a:r>
            <a:r>
              <a:rPr lang="en-US" altLang="ko-KR" dirty="0"/>
              <a:t>Merge!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AE679E-897C-6C62-DFC6-302C4A788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ko-KR" altLang="en-US" dirty="0"/>
              <a:t>현재는 룰을 정하지 않아서 바로 </a:t>
            </a:r>
            <a:r>
              <a:rPr lang="en-US" altLang="ko-KR" dirty="0"/>
              <a:t>Merge</a:t>
            </a:r>
            <a:r>
              <a:rPr lang="ko-KR" altLang="en-US" dirty="0"/>
              <a:t>가 가능한 상황입니다</a:t>
            </a:r>
            <a:r>
              <a:rPr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1C2CAC-6E4F-472D-83A6-090A180FF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90" y="2299277"/>
            <a:ext cx="8954750" cy="2438740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48A9BFC2-D3C9-041E-E994-74AF41416FCB}"/>
              </a:ext>
            </a:extLst>
          </p:cNvPr>
          <p:cNvSpPr/>
          <p:nvPr/>
        </p:nvSpPr>
        <p:spPr>
          <a:xfrm rot="13424213">
            <a:off x="2750058" y="4253510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6786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전원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 err="1"/>
              <a:t>깃헙에서</a:t>
            </a:r>
            <a:r>
              <a:rPr lang="ko-KR" altLang="en-US" dirty="0"/>
              <a:t> </a:t>
            </a:r>
            <a:r>
              <a:rPr lang="en-US" altLang="ko-KR" dirty="0"/>
              <a:t>Merge!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AE679E-897C-6C62-DFC6-302C4A788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en-US" altLang="ko-KR" dirty="0"/>
              <a:t>Merge</a:t>
            </a:r>
            <a:r>
              <a:rPr lang="ko-KR" altLang="en-US" dirty="0"/>
              <a:t>가 완료되어 </a:t>
            </a:r>
            <a:r>
              <a:rPr lang="en-US" altLang="ko-KR" dirty="0"/>
              <a:t>main </a:t>
            </a:r>
            <a:r>
              <a:rPr lang="ko-KR" altLang="en-US" dirty="0" err="1"/>
              <a:t>브랜치에</a:t>
            </a:r>
            <a:r>
              <a:rPr lang="ko-KR" altLang="en-US" dirty="0"/>
              <a:t> </a:t>
            </a:r>
            <a:r>
              <a:rPr lang="en-US" altLang="ko-KR" dirty="0"/>
              <a:t>style.css </a:t>
            </a:r>
            <a:r>
              <a:rPr lang="ko-KR" altLang="en-US" dirty="0"/>
              <a:t>파일이 생성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하지만 아직 우리 </a:t>
            </a:r>
            <a:r>
              <a:rPr lang="en-US" altLang="ko-KR" dirty="0"/>
              <a:t>Local</a:t>
            </a:r>
            <a:r>
              <a:rPr lang="ko-KR" altLang="en-US" dirty="0"/>
              <a:t>에는 </a:t>
            </a:r>
            <a:r>
              <a:rPr lang="en-US" altLang="ko-KR" dirty="0"/>
              <a:t>main</a:t>
            </a:r>
            <a:r>
              <a:rPr lang="ko-KR" altLang="en-US" dirty="0"/>
              <a:t>의 변경 사항이 반영이 안되어 있습니다</a:t>
            </a:r>
            <a:r>
              <a:rPr lang="en-US" altLang="ko-KR" dirty="0"/>
              <a:t>!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9D5B71C-73A1-DFF0-EAC7-8B9DE6012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78" y="2057208"/>
            <a:ext cx="8954750" cy="2743583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5E315F1-505A-D42D-F2CF-84F9634BA962}"/>
              </a:ext>
            </a:extLst>
          </p:cNvPr>
          <p:cNvSpPr/>
          <p:nvPr/>
        </p:nvSpPr>
        <p:spPr>
          <a:xfrm rot="13424213">
            <a:off x="1817729" y="3716205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2486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전원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Part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78418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전원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pull </a:t>
            </a:r>
            <a:r>
              <a:rPr lang="ko-KR" altLang="en-US" dirty="0"/>
              <a:t>받기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AE679E-897C-6C62-DFC6-302C4A788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Vscode</a:t>
            </a:r>
            <a:r>
              <a:rPr lang="ko-KR" altLang="en-US" dirty="0"/>
              <a:t>로 돌아 갑니다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Git switch main / git checkout main</a:t>
            </a:r>
          </a:p>
          <a:p>
            <a:r>
              <a:rPr lang="en-US" altLang="ko-KR" dirty="0"/>
              <a:t>Git pull</a:t>
            </a:r>
          </a:p>
          <a:p>
            <a:r>
              <a:rPr lang="ko-KR" altLang="en-US" dirty="0"/>
              <a:t>변경 사항 반영 완료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347971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Bruce Buffer - It's Time - YouTube">
            <a:extLst>
              <a:ext uri="{FF2B5EF4-FFF2-40B4-BE49-F238E27FC236}">
                <a16:creationId xmlns:a16="http://schemas.microsoft.com/office/drawing/2014/main" id="{5BF9594F-94AE-13EB-EF35-253E93762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582" y="683202"/>
            <a:ext cx="9762836" cy="549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59629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전원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rebase</a:t>
            </a:r>
            <a:r>
              <a:rPr lang="ko-KR" altLang="en-US" dirty="0"/>
              <a:t> 로 메인 코드 </a:t>
            </a:r>
            <a:r>
              <a:rPr lang="ko-KR" altLang="en-US" dirty="0" err="1"/>
              <a:t>땡겨오기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AE679E-897C-6C62-DFC6-302C4A788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ko-KR" altLang="en-US" dirty="0"/>
              <a:t>자신이 작업 중인 </a:t>
            </a:r>
            <a:r>
              <a:rPr lang="ko-KR" altLang="en-US" dirty="0" err="1"/>
              <a:t>브랜치로</a:t>
            </a:r>
            <a:r>
              <a:rPr lang="ko-KR" altLang="en-US" dirty="0"/>
              <a:t> 갑니다</a:t>
            </a:r>
            <a:endParaRPr lang="en-US" altLang="ko-KR" dirty="0"/>
          </a:p>
          <a:p>
            <a:r>
              <a:rPr lang="en-US" altLang="ko-KR" dirty="0"/>
              <a:t>Git switch / checkout </a:t>
            </a:r>
            <a:r>
              <a:rPr lang="ko-KR" altLang="en-US" dirty="0" err="1"/>
              <a:t>브랜치명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Git rebase main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6EFAEF-921F-F91C-04E7-F761FFC0F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15" y="3713255"/>
            <a:ext cx="7448805" cy="153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5332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전원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rebase</a:t>
            </a:r>
            <a:r>
              <a:rPr lang="ko-KR" altLang="en-US" dirty="0"/>
              <a:t> 로 메인 코드 </a:t>
            </a:r>
            <a:r>
              <a:rPr lang="ko-KR" altLang="en-US" dirty="0" err="1"/>
              <a:t>땡겨오기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AE679E-897C-6C62-DFC6-302C4A788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ko-KR" altLang="en-US" dirty="0"/>
              <a:t>이제 </a:t>
            </a:r>
            <a:r>
              <a:rPr lang="en-US" altLang="ko-KR" dirty="0"/>
              <a:t>main </a:t>
            </a:r>
            <a:r>
              <a:rPr lang="ko-KR" altLang="en-US" dirty="0"/>
              <a:t>의 최신 사항이 자신의 </a:t>
            </a:r>
            <a:r>
              <a:rPr lang="ko-KR" altLang="en-US" dirty="0" err="1"/>
              <a:t>브랜치에</a:t>
            </a:r>
            <a:r>
              <a:rPr lang="ko-KR" altLang="en-US" dirty="0"/>
              <a:t> 반영이 되었습니다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그런데 지금 자신의 </a:t>
            </a:r>
            <a:r>
              <a:rPr lang="ko-KR" altLang="en-US" dirty="0" err="1"/>
              <a:t>브랜치에</a:t>
            </a:r>
            <a:r>
              <a:rPr lang="ko-KR" altLang="en-US" dirty="0"/>
              <a:t> </a:t>
            </a:r>
            <a:r>
              <a:rPr lang="en-US" altLang="ko-KR" dirty="0"/>
              <a:t>main </a:t>
            </a:r>
            <a:r>
              <a:rPr lang="ko-KR" altLang="en-US" dirty="0"/>
              <a:t>의 코드가 반영 된 것은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에 반영이 되어 있을까요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당연 안되어 있습니다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/>
              <a:t>일단 작업할 사항을 더 작업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작업 마무리 </a:t>
            </a:r>
            <a:r>
              <a:rPr lang="en-US" altLang="ko-KR" dirty="0">
                <a:sym typeface="Wingdings" panose="05000000000000000000" pitchFamily="2" charset="2"/>
              </a:rPr>
              <a:t> commit  push  PR  Merge </a:t>
            </a:r>
            <a:r>
              <a:rPr lang="ko-KR" altLang="en-US" dirty="0">
                <a:sym typeface="Wingdings" panose="05000000000000000000" pitchFamily="2" charset="2"/>
              </a:rPr>
              <a:t>를 하면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12624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전원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PR</a:t>
            </a:r>
            <a:r>
              <a:rPr lang="ko-KR" altLang="en-US" dirty="0"/>
              <a:t>이 생기질 않아요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AE679E-897C-6C62-DFC6-302C4A788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en-US" altLang="ko-KR" dirty="0"/>
              <a:t>Push </a:t>
            </a:r>
            <a:r>
              <a:rPr lang="ko-KR" altLang="en-US" dirty="0"/>
              <a:t>를 한 다음 </a:t>
            </a:r>
            <a:r>
              <a:rPr lang="en-US" altLang="ko-KR" dirty="0" err="1"/>
              <a:t>Github</a:t>
            </a:r>
            <a:r>
              <a:rPr lang="ko-KR" altLang="en-US" dirty="0"/>
              <a:t>에 갔을 때 자동으로 </a:t>
            </a:r>
            <a:r>
              <a:rPr lang="en-US" altLang="ko-KR" dirty="0"/>
              <a:t>PR</a:t>
            </a:r>
            <a:r>
              <a:rPr lang="ko-KR" altLang="en-US" dirty="0"/>
              <a:t>이 </a:t>
            </a:r>
            <a:r>
              <a:rPr lang="ko-KR" altLang="en-US" dirty="0" err="1"/>
              <a:t>안생기는</a:t>
            </a:r>
            <a:r>
              <a:rPr lang="ko-KR" altLang="en-US" dirty="0"/>
              <a:t> 경우가 있습니다</a:t>
            </a:r>
            <a:r>
              <a:rPr lang="en-US" altLang="ko-KR" dirty="0"/>
              <a:t>! </a:t>
            </a:r>
            <a:r>
              <a:rPr lang="ko-KR" altLang="en-US" dirty="0"/>
              <a:t>이럴 땐</a:t>
            </a:r>
            <a:r>
              <a:rPr lang="en-US" altLang="ko-KR" dirty="0"/>
              <a:t>?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1B72E6A-3BCC-99A4-44A8-6DD6DE942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746" y="2794230"/>
            <a:ext cx="10646472" cy="3625043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40D278BA-EE09-A83E-3854-C32EFF1EEB43}"/>
              </a:ext>
            </a:extLst>
          </p:cNvPr>
          <p:cNvSpPr/>
          <p:nvPr/>
        </p:nvSpPr>
        <p:spPr>
          <a:xfrm rot="13424213">
            <a:off x="3138528" y="3962893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DCD54367-D9E8-51D7-3EFA-12306D9A74A6}"/>
              </a:ext>
            </a:extLst>
          </p:cNvPr>
          <p:cNvSpPr/>
          <p:nvPr/>
        </p:nvSpPr>
        <p:spPr>
          <a:xfrm rot="13424213">
            <a:off x="10649864" y="5360278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701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Branch!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3C72782-1B9E-CBDE-D929-7A5C3280F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28221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기존 </a:t>
            </a:r>
            <a:r>
              <a:rPr lang="en-US" altLang="ko-KR" dirty="0">
                <a:solidFill>
                  <a:srgbClr val="0070C0"/>
                </a:solidFill>
              </a:rPr>
              <a:t>master</a:t>
            </a:r>
            <a:r>
              <a:rPr lang="ko-KR" altLang="en-US" dirty="0"/>
              <a:t>의 내용을 유지하면서 새로운 작업 영역</a:t>
            </a:r>
            <a:r>
              <a:rPr lang="en-US" altLang="ko-KR" dirty="0"/>
              <a:t>(</a:t>
            </a:r>
            <a:r>
              <a:rPr lang="ko-KR" altLang="en-US" dirty="0"/>
              <a:t>차원</a:t>
            </a:r>
            <a:r>
              <a:rPr lang="en-US" altLang="ko-KR" dirty="0"/>
              <a:t>)</a:t>
            </a:r>
            <a:r>
              <a:rPr lang="ko-KR" altLang="en-US" dirty="0"/>
              <a:t>을 여는 방법입니다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</a:rPr>
              <a:t>Branch</a:t>
            </a:r>
            <a:r>
              <a:rPr lang="en-US" altLang="ko-KR" dirty="0"/>
              <a:t> </a:t>
            </a:r>
            <a:r>
              <a:rPr lang="ko-KR" altLang="en-US" dirty="0"/>
              <a:t>를 파서 작업을 하면 해당 작업 사항은 </a:t>
            </a:r>
            <a:r>
              <a:rPr lang="en-US" altLang="ko-KR" dirty="0">
                <a:solidFill>
                  <a:srgbClr val="0070C0"/>
                </a:solidFill>
              </a:rPr>
              <a:t>master</a:t>
            </a:r>
            <a:r>
              <a:rPr lang="en-US" altLang="ko-KR" dirty="0"/>
              <a:t> </a:t>
            </a:r>
            <a:r>
              <a:rPr lang="ko-KR" altLang="en-US" dirty="0"/>
              <a:t>에 전혀 영향을 끼치지 않습니다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</a:rPr>
              <a:t>Branch</a:t>
            </a:r>
            <a:r>
              <a:rPr lang="ko-KR" altLang="en-US" dirty="0"/>
              <a:t>에서 원하는 기능을 개발 하다가</a:t>
            </a:r>
            <a:r>
              <a:rPr lang="en-US" altLang="ko-KR" dirty="0"/>
              <a:t>, </a:t>
            </a:r>
            <a:r>
              <a:rPr lang="ko-KR" altLang="en-US" dirty="0"/>
              <a:t>완성이 되면 추후에 </a:t>
            </a:r>
            <a:r>
              <a:rPr lang="en-US" altLang="ko-KR" dirty="0">
                <a:solidFill>
                  <a:schemeClr val="accent2"/>
                </a:solidFill>
              </a:rPr>
              <a:t>Merge</a:t>
            </a:r>
            <a:r>
              <a:rPr lang="en-US" altLang="ko-KR" dirty="0"/>
              <a:t> </a:t>
            </a:r>
            <a:r>
              <a:rPr lang="ko-KR" altLang="en-US" dirty="0"/>
              <a:t>기능을 통해 </a:t>
            </a:r>
            <a:r>
              <a:rPr lang="en-US" altLang="ko-KR" dirty="0">
                <a:solidFill>
                  <a:srgbClr val="0070C0"/>
                </a:solidFill>
              </a:rPr>
              <a:t>master</a:t>
            </a:r>
            <a:r>
              <a:rPr lang="en-US" altLang="ko-KR" dirty="0"/>
              <a:t> </a:t>
            </a:r>
            <a:r>
              <a:rPr lang="ko-KR" altLang="en-US" dirty="0"/>
              <a:t>로 합치면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9471655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전원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PR</a:t>
            </a:r>
            <a:r>
              <a:rPr lang="ko-KR" altLang="en-US" dirty="0"/>
              <a:t>이 생기질 않아요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AE679E-897C-6C62-DFC6-302C4A788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ko-KR" altLang="en-US" dirty="0"/>
              <a:t>자신의 </a:t>
            </a:r>
            <a:r>
              <a:rPr lang="ko-KR" altLang="en-US" dirty="0" err="1"/>
              <a:t>브랜치를</a:t>
            </a:r>
            <a:r>
              <a:rPr lang="ko-KR" altLang="en-US" dirty="0"/>
              <a:t> 선택해 주시면 됩니다</a:t>
            </a:r>
            <a:r>
              <a:rPr lang="en-US" altLang="ko-KR" dirty="0"/>
              <a:t>~!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EE7207-7137-178A-0C55-64CFADD7D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540" y="2199088"/>
            <a:ext cx="5654205" cy="3540740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A834EA81-42EA-0580-008A-2C840A855523}"/>
              </a:ext>
            </a:extLst>
          </p:cNvPr>
          <p:cNvSpPr/>
          <p:nvPr/>
        </p:nvSpPr>
        <p:spPr>
          <a:xfrm rot="13424213">
            <a:off x="3944264" y="3392931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2328E7AF-BF28-9F27-15D3-F3A574067FED}"/>
              </a:ext>
            </a:extLst>
          </p:cNvPr>
          <p:cNvSpPr/>
          <p:nvPr/>
        </p:nvSpPr>
        <p:spPr>
          <a:xfrm rot="13424213">
            <a:off x="4045864" y="5486575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4504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전원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PR</a:t>
            </a:r>
            <a:r>
              <a:rPr lang="ko-KR" altLang="en-US" dirty="0"/>
              <a:t>이 생기질 않아요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AE679E-897C-6C62-DFC6-302C4A788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ko-KR" altLang="en-US" dirty="0"/>
              <a:t>아니면 시간이 조금</a:t>
            </a:r>
            <a:r>
              <a:rPr lang="en-US" altLang="ko-KR" dirty="0"/>
              <a:t>(?) </a:t>
            </a:r>
            <a:r>
              <a:rPr lang="ko-KR" altLang="en-US" dirty="0"/>
              <a:t>지나면 자동으로 생성되는 경우도 많습니다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혹은 </a:t>
            </a:r>
            <a:r>
              <a:rPr lang="en-US" altLang="ko-KR" dirty="0" err="1"/>
              <a:t>Github</a:t>
            </a:r>
            <a:r>
              <a:rPr lang="en-US" altLang="ko-KR" dirty="0"/>
              <a:t> Desktop </a:t>
            </a:r>
            <a:r>
              <a:rPr lang="ko-KR" altLang="en-US" dirty="0"/>
              <a:t>을 이용하시면 됩니다</a:t>
            </a:r>
            <a:r>
              <a:rPr lang="en-US" altLang="ko-KR" dirty="0"/>
              <a:t>!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55643E5-0277-AFED-343E-90DE11FAE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88" y="2949200"/>
            <a:ext cx="6573167" cy="3305636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22FDD43-B828-DD85-9BBC-17B1A20A21B0}"/>
              </a:ext>
            </a:extLst>
          </p:cNvPr>
          <p:cNvSpPr/>
          <p:nvPr/>
        </p:nvSpPr>
        <p:spPr>
          <a:xfrm rot="13424213">
            <a:off x="6789065" y="5398219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5804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여기까지 이만 오늘은여기까지 짤 - 짤봇">
            <a:extLst>
              <a:ext uri="{FF2B5EF4-FFF2-40B4-BE49-F238E27FC236}">
                <a16:creationId xmlns:a16="http://schemas.microsoft.com/office/drawing/2014/main" id="{B013A74A-DDA4-E87A-EA9D-DB5936F4D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001" y="1034400"/>
            <a:ext cx="7367998" cy="478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00074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93350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영상 기반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랜딩 페이지</a:t>
            </a:r>
          </a:p>
        </p:txBody>
      </p:sp>
    </p:spTree>
    <p:extLst>
      <p:ext uri="{BB962C8B-B14F-4D97-AF65-F5344CB8AC3E}">
        <p14:creationId xmlns:p14="http://schemas.microsoft.com/office/powerpoint/2010/main" val="111080248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E5AC11-61DD-F5A2-1F8C-22ED50F2B862}"/>
              </a:ext>
            </a:extLst>
          </p:cNvPr>
          <p:cNvSpPr txBox="1"/>
          <p:nvPr/>
        </p:nvSpPr>
        <p:spPr>
          <a:xfrm>
            <a:off x="1940653" y="6068870"/>
            <a:ext cx="4264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영상 기반 랜딩 페이지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0BF876-1E48-0C2C-5A59-9ABCAF8C96AA}"/>
              </a:ext>
            </a:extLst>
          </p:cNvPr>
          <p:cNvSpPr txBox="1"/>
          <p:nvPr/>
        </p:nvSpPr>
        <p:spPr>
          <a:xfrm>
            <a:off x="5721291" y="6162592"/>
            <a:ext cx="5301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2"/>
              </a:rPr>
              <a:t>https://movie-main-page.netlify.app/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5F1744-B5C5-8FFC-5A56-C8A57D1E9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573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805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396411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영상부터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구해봅시다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FDCB13-8DEE-D1F2-3162-7225D255C128}"/>
              </a:ext>
            </a:extLst>
          </p:cNvPr>
          <p:cNvSpPr txBox="1"/>
          <p:nvPr/>
        </p:nvSpPr>
        <p:spPr>
          <a:xfrm>
            <a:off x="3048000" y="51779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2"/>
              </a:rPr>
              <a:t>https://www.pexels.com/ko-kr/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B849E2-35EB-86A8-9DCF-C2F9EA335F59}"/>
              </a:ext>
            </a:extLst>
          </p:cNvPr>
          <p:cNvSpPr txBox="1"/>
          <p:nvPr/>
        </p:nvSpPr>
        <p:spPr>
          <a:xfrm>
            <a:off x="3048000" y="58541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3"/>
              </a:rPr>
              <a:t>https://pixabay.com/videos/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2582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93350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뼈대를 세우자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92072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HTML </a:t>
            </a:r>
            <a:r>
              <a:rPr lang="ko-KR" altLang="en-US" dirty="0">
                <a:solidFill>
                  <a:schemeClr val="accent2"/>
                </a:solidFill>
              </a:rPr>
              <a:t>만들기 전에 세팅하기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7299512" cy="5529609"/>
          </a:xfrm>
        </p:spPr>
        <p:txBody>
          <a:bodyPr/>
          <a:lstStyle/>
          <a:p>
            <a:r>
              <a:rPr lang="en-US" altLang="ko-KR" dirty="0"/>
              <a:t>Index.html </a:t>
            </a:r>
            <a:r>
              <a:rPr lang="ko-KR" altLang="en-US" dirty="0"/>
              <a:t>문서 만들기</a:t>
            </a:r>
            <a:endParaRPr lang="en-US" altLang="ko-KR" dirty="0"/>
          </a:p>
          <a:p>
            <a:r>
              <a:rPr lang="en-US" altLang="ko-KR" dirty="0" err="1"/>
              <a:t>Fontawesome</a:t>
            </a:r>
            <a:r>
              <a:rPr lang="ko-KR" altLang="en-US" dirty="0"/>
              <a:t> 키트 추가하기</a:t>
            </a:r>
            <a:endParaRPr lang="en-US" altLang="ko-KR" dirty="0"/>
          </a:p>
          <a:p>
            <a:r>
              <a:rPr lang="en-US" altLang="ko-KR" dirty="0"/>
              <a:t>JS </a:t>
            </a:r>
            <a:r>
              <a:rPr lang="ko-KR" altLang="en-US" dirty="0"/>
              <a:t>폴더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메뉴 처리를 위한 </a:t>
            </a:r>
            <a:r>
              <a:rPr lang="en-US" altLang="ko-KR" dirty="0"/>
              <a:t>main.js </a:t>
            </a:r>
            <a:r>
              <a:rPr lang="ko-KR" altLang="en-US" dirty="0"/>
              <a:t>파일 추가 및 링크</a:t>
            </a:r>
            <a:endParaRPr lang="en-US" altLang="ko-KR" dirty="0"/>
          </a:p>
          <a:p>
            <a:r>
              <a:rPr lang="en-US" altLang="ko-KR" dirty="0"/>
              <a:t>SCSS </a:t>
            </a:r>
            <a:r>
              <a:rPr lang="ko-KR" altLang="en-US" dirty="0"/>
              <a:t>폴더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scss</a:t>
            </a:r>
            <a:r>
              <a:rPr lang="en-US" altLang="ko-KR" dirty="0">
                <a:sym typeface="Wingdings" panose="05000000000000000000" pitchFamily="2" charset="2"/>
              </a:rPr>
              <a:t>/style.css </a:t>
            </a:r>
            <a:r>
              <a:rPr lang="ko-KR" altLang="en-US" dirty="0">
                <a:sym typeface="Wingdings" panose="05000000000000000000" pitchFamily="2" charset="2"/>
              </a:rPr>
              <a:t>링크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Video</a:t>
            </a:r>
            <a:r>
              <a:rPr lang="ko-KR" altLang="en-US" dirty="0">
                <a:sym typeface="Wingdings" panose="05000000000000000000" pitchFamily="2" charset="2"/>
              </a:rPr>
              <a:t> 폴더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사용할 비디오 클립 삽입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062DB0-BDF7-190C-02B9-D02F51858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219" y="1448037"/>
            <a:ext cx="3211681" cy="364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829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93350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342168498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기본 </a:t>
            </a:r>
            <a:r>
              <a:rPr lang="en-US" altLang="ko-KR" dirty="0">
                <a:solidFill>
                  <a:schemeClr val="accent2"/>
                </a:solidFill>
              </a:rPr>
              <a:t>CSS </a:t>
            </a:r>
            <a:r>
              <a:rPr lang="ko-KR" altLang="en-US" dirty="0">
                <a:solidFill>
                  <a:schemeClr val="accent2"/>
                </a:solidFill>
              </a:rPr>
              <a:t>세팅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구글 폰트 가져오기</a:t>
            </a:r>
            <a:endParaRPr lang="en-US" altLang="ko-KR" dirty="0"/>
          </a:p>
          <a:p>
            <a:pPr lvl="1"/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Architects Daughter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Fredericka the Great</a:t>
            </a:r>
            <a:endParaRPr lang="en-US" altLang="ko-KR" dirty="0"/>
          </a:p>
          <a:p>
            <a:r>
              <a:rPr lang="en-US" altLang="ko-KR" dirty="0"/>
              <a:t>_</a:t>
            </a:r>
            <a:r>
              <a:rPr lang="en-US" altLang="ko-KR" dirty="0" err="1"/>
              <a:t>reset.scss</a:t>
            </a:r>
            <a:r>
              <a:rPr lang="en-US" altLang="ko-KR" dirty="0"/>
              <a:t> </a:t>
            </a:r>
            <a:r>
              <a:rPr lang="ko-KR" altLang="en-US" dirty="0"/>
              <a:t>구현</a:t>
            </a:r>
            <a:endParaRPr lang="en-US" altLang="ko-KR" dirty="0"/>
          </a:p>
          <a:p>
            <a:pPr lvl="1"/>
            <a:r>
              <a:rPr lang="ko-KR" altLang="en-US" dirty="0"/>
              <a:t>마진</a:t>
            </a:r>
            <a:r>
              <a:rPr lang="en-US" altLang="ko-KR" dirty="0"/>
              <a:t>, </a:t>
            </a:r>
            <a:r>
              <a:rPr lang="ko-KR" altLang="en-US" dirty="0"/>
              <a:t>패딩</a:t>
            </a:r>
            <a:r>
              <a:rPr lang="en-US" altLang="ko-KR" dirty="0"/>
              <a:t> X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ko-KR" altLang="en-US" dirty="0" err="1"/>
              <a:t>보더</a:t>
            </a:r>
            <a:r>
              <a:rPr lang="ko-KR" altLang="en-US" dirty="0"/>
              <a:t> 박스 설정</a:t>
            </a:r>
            <a:endParaRPr lang="en-US" altLang="ko-KR" dirty="0"/>
          </a:p>
          <a:p>
            <a:pPr lvl="1"/>
            <a:r>
              <a:rPr lang="ko-KR" altLang="en-US" dirty="0"/>
              <a:t>리스트 스타일 </a:t>
            </a:r>
            <a:r>
              <a:rPr lang="en-US" altLang="ko-KR" dirty="0"/>
              <a:t>X</a:t>
            </a:r>
          </a:p>
          <a:p>
            <a:pPr lvl="1"/>
            <a:r>
              <a:rPr lang="en-US" altLang="ko-KR" dirty="0"/>
              <a:t>A </a:t>
            </a:r>
            <a:r>
              <a:rPr lang="ko-KR" altLang="en-US" dirty="0"/>
              <a:t>태그</a:t>
            </a:r>
            <a:r>
              <a:rPr lang="en-US" altLang="ko-KR" dirty="0"/>
              <a:t> </a:t>
            </a:r>
            <a:r>
              <a:rPr lang="ko-KR" altLang="en-US" dirty="0"/>
              <a:t>속성 </a:t>
            </a:r>
            <a:r>
              <a:rPr lang="en-US" altLang="ko-KR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00829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8273</TotalTime>
  <Words>8484</Words>
  <Application>Microsoft Office PowerPoint</Application>
  <PresentationFormat>와이드스크린</PresentationFormat>
  <Paragraphs>1402</Paragraphs>
  <Slides>219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219</vt:i4>
      </vt:variant>
    </vt:vector>
  </HeadingPairs>
  <TitlesOfParts>
    <vt:vector size="227" baseType="lpstr">
      <vt:lpstr>바른공군체 Medium</vt:lpstr>
      <vt:lpstr>Consolas</vt:lpstr>
      <vt:lpstr>Mosk Bold 700</vt:lpstr>
      <vt:lpstr>맑은 고딕</vt:lpstr>
      <vt:lpstr>Calibri</vt:lpstr>
      <vt:lpstr>강한공군체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차원!</vt:lpstr>
      <vt:lpstr>Branch!</vt:lpstr>
      <vt:lpstr>Branch!</vt:lpstr>
      <vt:lpstr>확인 / 추가 / 이동 / 이름 변경 / 삭제</vt:lpstr>
      <vt:lpstr>PowerPoint 프레젠테이션</vt:lpstr>
      <vt:lpstr>이제 내용을 합쳐야 겠죠?</vt:lpstr>
      <vt:lpstr>PowerPoint 프레젠테이션</vt:lpstr>
      <vt:lpstr>PowerPoint 프레젠테이션</vt:lpstr>
      <vt:lpstr>Conflict 란?</vt:lpstr>
      <vt:lpstr>Conflict 상황 해결하기!</vt:lpstr>
      <vt:lpstr>Conflict 상황 해결하기!</vt:lpstr>
      <vt:lpstr>Conflict 상황 해결하기!</vt:lpstr>
      <vt:lpstr>PowerPoint 프레젠테이션</vt:lpstr>
      <vt:lpstr>PowerPoint 프레젠테이션</vt:lpstr>
      <vt:lpstr>조장 Part, 팀원 초대!</vt:lpstr>
      <vt:lpstr>팀원 Part, 초대 수락!</vt:lpstr>
      <vt:lpstr>팀원 Part, 다시 Push!</vt:lpstr>
      <vt:lpstr>팀원 Part, 깃헙에서 Merge!</vt:lpstr>
      <vt:lpstr>PowerPoint 프레젠테이션</vt:lpstr>
      <vt:lpstr>팀원 Part, 깃헙에서 Merge!</vt:lpstr>
      <vt:lpstr>팀원 Part, 깃헙에서 Merge!</vt:lpstr>
      <vt:lpstr>PowerPoint 프레젠테이션</vt:lpstr>
      <vt:lpstr>팀원 Part, main 에서 pull 받기!</vt:lpstr>
      <vt:lpstr>PowerPoint 프레젠테이션</vt:lpstr>
      <vt:lpstr>조장 Part, 브랜치 보호하기!</vt:lpstr>
      <vt:lpstr>조장 Part, 브랜치 보호하기!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SCSS 사용 방법 1</vt:lpstr>
      <vt:lpstr>SCSS 사용 방법 2</vt:lpstr>
      <vt:lpstr>PowerPoint 프레젠테이션</vt:lpstr>
      <vt:lpstr>PowerPoint 프레젠테이션</vt:lpstr>
      <vt:lpstr>다른 scss 파일 가져오기, import</vt:lpstr>
      <vt:lpstr>PowerPoint 프레젠테이션</vt:lpstr>
      <vt:lpstr>&amp; 선택자 활용</vt:lpstr>
      <vt:lpstr>PowerPoint 프레젠테이션</vt:lpstr>
      <vt:lpstr>주요 색상을 변수에 지정하고 사용!</vt:lpstr>
      <vt:lpstr>PowerPoint 프레젠테이션</vt:lpstr>
      <vt:lpstr>기본값 설정도 가능합니다!</vt:lpstr>
      <vt:lpstr>PowerPoint 프레젠테이션</vt:lpstr>
      <vt:lpstr>@for 문을 통해 해결해 봅시다!</vt:lpstr>
      <vt:lpstr>PowerPoint 프레젠테이션</vt:lpstr>
      <vt:lpstr>하는 김에 아까전의 @for 문도 처리</vt:lpstr>
      <vt:lpstr>PowerPoint 프레젠테이션</vt:lpstr>
      <vt:lpstr>@if 문</vt:lpstr>
      <vt:lpstr>PowerPoint 프레젠테이션</vt:lpstr>
      <vt:lpstr>PowerPoint 프레젠테이션</vt:lpstr>
      <vt:lpstr>PowerPoint 프레젠테이션</vt:lpstr>
      <vt:lpstr>PowerPoint 프레젠테이션</vt:lpstr>
      <vt:lpstr>Git MERGING</vt:lpstr>
      <vt:lpstr>Git REBASE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온라인 협업을 시작해 봅시다!</vt:lpstr>
      <vt:lpstr>온라인 협업을 시작해 봅시다!</vt:lpstr>
      <vt:lpstr>온라인 협업을 시작해 봅시다!</vt:lpstr>
      <vt:lpstr>새로운 깃 저장소!</vt:lpstr>
      <vt:lpstr>조장 Part, 팀원 초대!</vt:lpstr>
      <vt:lpstr>조장 Part, 팀원 초대!</vt:lpstr>
      <vt:lpstr>PowerPoint 프레젠테이션</vt:lpstr>
      <vt:lpstr>팀원 Part, 초대 수락!</vt:lpstr>
      <vt:lpstr>팀원들은, 해당 repo를 clone 합시다!</vt:lpstr>
      <vt:lpstr>PowerPoint 프레젠테이션</vt:lpstr>
      <vt:lpstr>전원 Part, 클론한 Repo에서!</vt:lpstr>
      <vt:lpstr>전원 Part, 다시 Push!</vt:lpstr>
      <vt:lpstr>전원 Part, 깃헙에서 Merge!</vt:lpstr>
      <vt:lpstr>PowerPoint 프레젠테이션</vt:lpstr>
      <vt:lpstr>전원 Part, 깃헙에서 Merge!</vt:lpstr>
      <vt:lpstr>전원 Part, 깃헙에서 Merge!</vt:lpstr>
      <vt:lpstr>PowerPoint 프레젠테이션</vt:lpstr>
      <vt:lpstr>전원 Part, pull 받기!</vt:lpstr>
      <vt:lpstr>PowerPoint 프레젠테이션</vt:lpstr>
      <vt:lpstr>전원 Part, rebase 로 메인 코드 땡겨오기</vt:lpstr>
      <vt:lpstr>전원 Part, rebase 로 메인 코드 땡겨오기</vt:lpstr>
      <vt:lpstr>전원 Part, PR이 생기질 않아요!</vt:lpstr>
      <vt:lpstr>전원 Part, PR이 생기질 않아요!</vt:lpstr>
      <vt:lpstr>전원 Part, PR이 생기질 않아요!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HTML 만들기 전에 세팅하기</vt:lpstr>
      <vt:lpstr>PowerPoint 프레젠테이션</vt:lpstr>
      <vt:lpstr>기본 CSS 세팅</vt:lpstr>
      <vt:lpstr>PowerPoint 프레젠테이션</vt:lpstr>
      <vt:lpstr>PowerPoint 프레젠테이션</vt:lpstr>
      <vt:lpstr>PowerPoint 프레젠테이션</vt:lpstr>
      <vt:lpstr>HEADER, HTML</vt:lpstr>
      <vt:lpstr>PowerPoint 프레젠테이션</vt:lpstr>
      <vt:lpstr>HEADER, CSS</vt:lpstr>
      <vt:lpstr>PowerPoint 프레젠테이션</vt:lpstr>
      <vt:lpstr>HEADER, CSS</vt:lpstr>
      <vt:lpstr>PowerPoint 프레젠테이션</vt:lpstr>
      <vt:lpstr>GNB, CSS</vt:lpstr>
      <vt:lpstr>PowerPoint 프레젠테이션</vt:lpstr>
      <vt:lpstr>PowerPoint 프레젠테이션</vt:lpstr>
      <vt:lpstr>실습, SNS 파트 작업하기!</vt:lpstr>
      <vt:lpstr>PowerPoint 프레젠테이션</vt:lpstr>
      <vt:lpstr>PowerPoint 프레젠테이션</vt:lpstr>
      <vt:lpstr>Video Frame, HTML</vt:lpstr>
      <vt:lpstr>PowerPoint 프레젠테이션</vt:lpstr>
      <vt:lpstr>Video Frame, CSS</vt:lpstr>
      <vt:lpstr>PowerPoint 프레젠테이션</vt:lpstr>
      <vt:lpstr>Video Frame, Text HTML</vt:lpstr>
      <vt:lpstr>Video Frame, Text CSS</vt:lpstr>
      <vt:lpstr>PowerPoint 프레젠테이션</vt:lpstr>
      <vt:lpstr>Video Frame, Text HTML</vt:lpstr>
      <vt:lpstr>Video Frame, Text CSS</vt:lpstr>
      <vt:lpstr>PowerPoint 프레젠테이션</vt:lpstr>
      <vt:lpstr>PowerPoint 프레젠테이션</vt:lpstr>
      <vt:lpstr>FOOTER, HTML</vt:lpstr>
      <vt:lpstr>FOOTER, CSS</vt:lpstr>
      <vt:lpstr>PowerPoint 프레젠테이션</vt:lpstr>
      <vt:lpstr>메뉴가 잘리는 영역 파악 or 데이터로!</vt:lpstr>
      <vt:lpstr>반응형 CSS 작업</vt:lpstr>
      <vt:lpstr>PowerPoint 프레젠테이션</vt:lpstr>
      <vt:lpstr>PowerPoint 프레젠테이션</vt:lpstr>
      <vt:lpstr>Snb, HTML</vt:lpstr>
      <vt:lpstr>PowerPoint 프레젠테이션</vt:lpstr>
      <vt:lpstr>Snb, CSS</vt:lpstr>
      <vt:lpstr>PowerPoint 프레젠테이션</vt:lpstr>
      <vt:lpstr>Snb, CSS</vt:lpstr>
      <vt:lpstr>PowerPoint 프레젠테이션</vt:lpstr>
      <vt:lpstr>PowerPoint 프레젠테이션</vt:lpstr>
      <vt:lpstr>Btn_menu 기능 추가</vt:lpstr>
      <vt:lpstr>PowerPoint 프레젠테이션</vt:lpstr>
      <vt:lpstr>PowerPoint 프레젠테이션</vt:lpstr>
      <vt:lpstr>PowerPoint 프레젠테이션</vt:lpstr>
      <vt:lpstr>PowerPoint 프레젠테이션</vt:lpstr>
      <vt:lpstr>기본 세팅하기!</vt:lpstr>
      <vt:lpstr>PowerPoint 프레젠테이션</vt:lpstr>
      <vt:lpstr>PowerPoint 프레젠테이션</vt:lpstr>
      <vt:lpstr>PowerPoint 프레젠테이션</vt:lpstr>
      <vt:lpstr>기본 UI, HTML 작업 </vt:lpstr>
      <vt:lpstr>PowerPoint 프레젠테이션</vt:lpstr>
      <vt:lpstr>기본 UI, CSS 작업!</vt:lpstr>
      <vt:lpstr>PowerPoint 프레젠테이션</vt:lpstr>
      <vt:lpstr>기본 UI, CSS 작업!</vt:lpstr>
      <vt:lpstr>PowerPoint 프레젠테이션</vt:lpstr>
      <vt:lpstr>기본 UI, CSS 작업!</vt:lpstr>
      <vt:lpstr>PowerPoint 프레젠테이션</vt:lpstr>
      <vt:lpstr>PowerPoint 프레젠테이션</vt:lpstr>
      <vt:lpstr>패널, HTML 작업</vt:lpstr>
      <vt:lpstr>패널, CSS 작업</vt:lpstr>
      <vt:lpstr>패널, CSS 작업</vt:lpstr>
      <vt:lpstr>PowerPoint 프레젠테이션</vt:lpstr>
      <vt:lpstr>패널, CSS 작업</vt:lpstr>
      <vt:lpstr>PowerPoint 프레젠테이션</vt:lpstr>
      <vt:lpstr>패널, 회전 주기</vt:lpstr>
      <vt:lpstr>PowerPoint 프레젠테이션</vt:lpstr>
      <vt:lpstr>패널, 회전 주기</vt:lpstr>
      <vt:lpstr>PowerPoint 프레젠테이션</vt:lpstr>
      <vt:lpstr>버튼, HTML 작업</vt:lpstr>
      <vt:lpstr>버튼, CSS 작업</vt:lpstr>
      <vt:lpstr>버튼, CSS 작업</vt:lpstr>
      <vt:lpstr>PowerPoint 프레젠테이션</vt:lpstr>
      <vt:lpstr>버튼, 움직이는 화살표 만들기</vt:lpstr>
      <vt:lpstr>PowerPoint 프레젠테이션</vt:lpstr>
      <vt:lpstr>버튼, 움직이는 화살표 만들기</vt:lpstr>
      <vt:lpstr>PowerPoint 프레젠테이션</vt:lpstr>
      <vt:lpstr>실습, Next 버튼도 작업해 봅시다!</vt:lpstr>
      <vt:lpstr>PowerPoint 프레젠테이션</vt:lpstr>
      <vt:lpstr>PowerPoint 프레젠테이션</vt:lpstr>
      <vt:lpstr>버튼, JS 처리!</vt:lpstr>
      <vt:lpstr>PowerPoint 프레젠테이션</vt:lpstr>
      <vt:lpstr>PowerPoint 프레젠테이션</vt:lpstr>
      <vt:lpstr>활성화 패널, on 클래스 부여</vt:lpstr>
      <vt:lpstr>활성화 패널, JS 처리하기</vt:lpstr>
      <vt:lpstr>PowerPoint 프레젠테이션</vt:lpstr>
      <vt:lpstr>활성화 패널, JS 처리하기</vt:lpstr>
      <vt:lpstr>PowerPoint 프레젠테이션</vt:lpstr>
      <vt:lpstr>PowerPoint 프레젠테이션</vt:lpstr>
      <vt:lpstr>앨범 사진, HTML 작업</vt:lpstr>
      <vt:lpstr>앨범 사진, CSS 작업</vt:lpstr>
      <vt:lpstr>PowerPoint 프레젠테이션</vt:lpstr>
      <vt:lpstr>앨범 사진, CSS 작업</vt:lpstr>
      <vt:lpstr>PowerPoint 프레젠테이션</vt:lpstr>
      <vt:lpstr>앨범 사진, JS로 일괄 삽입을 해봅시다!</vt:lpstr>
      <vt:lpstr>PowerPoint 프레젠테이션</vt:lpstr>
      <vt:lpstr>앨범 사진, before / after 에 상속 시키기</vt:lpstr>
      <vt:lpstr>PowerPoint 프레젠테이션</vt:lpstr>
      <vt:lpstr>앨범 제목, HTML 영역</vt:lpstr>
      <vt:lpstr>앨범 제목, JS로 제목도 일괄 적용</vt:lpstr>
      <vt:lpstr>앨범 제목, text 영역 CSS 작업</vt:lpstr>
      <vt:lpstr>PowerPoint 프레젠테이션</vt:lpstr>
      <vt:lpstr>뮤직 플레이어, HTML 작업</vt:lpstr>
      <vt:lpstr>뮤직 플레이어, CSS 작업</vt:lpstr>
      <vt:lpstr>PowerPoint 프레젠테이션</vt:lpstr>
      <vt:lpstr>뮤직 플레이어, CSS 작업</vt:lpstr>
      <vt:lpstr>PowerPoint 프레젠테이션</vt:lpstr>
      <vt:lpstr>앨범 회전, Keyframes 작업</vt:lpstr>
      <vt:lpstr>PowerPoint 프레젠테이션</vt:lpstr>
      <vt:lpstr>앨범 회전, CSS 작업</vt:lpstr>
      <vt:lpstr>앨범 회전, JS 작업</vt:lpstr>
      <vt:lpstr>PowerPoint 프레젠테이션</vt:lpstr>
      <vt:lpstr>PowerPoint 프레젠테이션</vt:lpstr>
      <vt:lpstr>음악 파일, JS로 일괄 삽입을 해봅시다!</vt:lpstr>
      <vt:lpstr>PowerPoint 프레젠테이션</vt:lpstr>
      <vt:lpstr>음악 파일, JS로 재생 처리!</vt:lpstr>
      <vt:lpstr>PowerPoint 프레젠테이션</vt:lpstr>
      <vt:lpstr>음악 파일, 여러 개가 한꺼번에 재생?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1049</cp:revision>
  <dcterms:created xsi:type="dcterms:W3CDTF">2022-05-29T13:34:07Z</dcterms:created>
  <dcterms:modified xsi:type="dcterms:W3CDTF">2023-02-20T18:14:40Z</dcterms:modified>
</cp:coreProperties>
</file>